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omments/modernComment_126_6AD4D636.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sldIdLst>
    <p:sldId id="282" r:id="rId5"/>
    <p:sldId id="293" r:id="rId6"/>
    <p:sldId id="294" r:id="rId7"/>
    <p:sldId id="285" r:id="rId8"/>
    <p:sldId id="286" r:id="rId9"/>
    <p:sldId id="287" r:id="rId10"/>
    <p:sldId id="295" r:id="rId11"/>
    <p:sldId id="297" r:id="rId12"/>
    <p:sldId id="290" r:id="rId13"/>
    <p:sldId id="298"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328B08-3C68-6F95-49DB-DAAD27A6CB2F}" name="Morgan, Bailey" initials="MB" userId="S::Bailey.Morgan@asante.org::d6566623-d824-40b6-be3b-1af282efb74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snapToObjects="1">
      <p:cViewPr varScale="1">
        <p:scale>
          <a:sx n="114" d="100"/>
          <a:sy n="114" d="100"/>
        </p:scale>
        <p:origin x="474"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March</c:v>
                </c:pt>
              </c:strCache>
            </c:strRef>
          </c:tx>
          <c:explosion val="5"/>
          <c:dPt>
            <c:idx val="0"/>
            <c:bubble3D val="0"/>
            <c:explosion val="2"/>
            <c:spPr>
              <a:solidFill>
                <a:schemeClr val="accent1">
                  <a:lumMod val="75000"/>
                  <a:lumOff val="25000"/>
                </a:schemeClr>
              </a:solidFill>
              <a:ln w="19050">
                <a:solidFill>
                  <a:schemeClr val="lt1"/>
                </a:solidFill>
              </a:ln>
              <a:effectLst/>
            </c:spPr>
            <c:extLst>
              <c:ext xmlns:c16="http://schemas.microsoft.com/office/drawing/2014/chart" uri="{C3380CC4-5D6E-409C-BE32-E72D297353CC}">
                <c16:uniqueId val="{00000002-6074-44E9-88C2-405DB69F0E4B}"/>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6074-44E9-88C2-405DB69F0E4B}"/>
              </c:ext>
            </c:extLst>
          </c:dPt>
          <c:dLbls>
            <c:dLbl>
              <c:idx val="0"/>
              <c:layout>
                <c:manualLayout>
                  <c:x val="2.1314355942883407E-2"/>
                  <c:y val="2.8028997673412527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Avenir Next LT Pro" panose="020B0504020202020204" pitchFamily="34" charset="0"/>
                        <a:ea typeface="+mn-ea"/>
                        <a:cs typeface="+mn-cs"/>
                      </a:defRPr>
                    </a:pPr>
                    <a:fld id="{8B8B395E-1454-4102-84BE-E3E9875E5DB9}" type="CATEGORYNAME">
                      <a:rPr lang="en-US" dirty="0">
                        <a:latin typeface="Avenir Next LT Pro" panose="020B0504020202020204" pitchFamily="34" charset="0"/>
                      </a:rPr>
                      <a:pPr>
                        <a:defRPr sz="1197" b="0" i="0" u="none" strike="noStrike" kern="1200" baseline="0">
                          <a:solidFill>
                            <a:schemeClr val="dk1">
                              <a:lumMod val="65000"/>
                              <a:lumOff val="35000"/>
                            </a:schemeClr>
                          </a:solidFill>
                          <a:latin typeface="Avenir Next LT Pro" panose="020B0504020202020204" pitchFamily="34" charset="0"/>
                          <a:ea typeface="+mn-ea"/>
                          <a:cs typeface="+mn-cs"/>
                        </a:defRPr>
                      </a:pPr>
                      <a:t>[CATEGORY NAME]</a:t>
                    </a:fld>
                    <a:r>
                      <a:rPr lang="en-US" baseline="0" dirty="0">
                        <a:latin typeface="Avenir Next LT Pro" panose="020B0504020202020204" pitchFamily="34" charset="0"/>
                      </a:rPr>
                      <a:t>, </a:t>
                    </a:r>
                    <a:fld id="{5D22F0A9-F744-480E-BCA5-683CFAE8EA2C}" type="VALUE">
                      <a:rPr lang="en-US" b="1" baseline="0" dirty="0">
                        <a:latin typeface="Avenir Next LT Pro" panose="020B0504020202020204" pitchFamily="34" charset="0"/>
                      </a:rPr>
                      <a:pPr>
                        <a:defRPr sz="1197" b="0" i="0" u="none" strike="noStrike" kern="1200" baseline="0">
                          <a:solidFill>
                            <a:schemeClr val="dk1">
                              <a:lumMod val="65000"/>
                              <a:lumOff val="35000"/>
                            </a:schemeClr>
                          </a:solidFill>
                          <a:latin typeface="Avenir Next LT Pro" panose="020B0504020202020204" pitchFamily="34" charset="0"/>
                          <a:ea typeface="+mn-ea"/>
                          <a:cs typeface="+mn-cs"/>
                        </a:defRPr>
                      </a:pPr>
                      <a:t>[VALUE]</a:t>
                    </a:fld>
                    <a:endParaRPr lang="en-US" baseline="0" dirty="0">
                      <a:latin typeface="Avenir Next LT Pro" panose="020B0504020202020204" pitchFamily="34" charset="0"/>
                    </a:endParaRPr>
                  </a:p>
                </c:rich>
              </c:tx>
              <c:spPr>
                <a:solidFill>
                  <a:srgbClr val="FFFFFF"/>
                </a:solidFill>
                <a:ln>
                  <a:solidFill>
                    <a:srgbClr val="292929">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5018402101969195"/>
                      <c:h val="0.17871666114245954"/>
                    </c:manualLayout>
                  </c15:layout>
                  <c15:dlblFieldTable/>
                  <c15:showDataLabelsRange val="0"/>
                </c:ext>
                <c:ext xmlns:c16="http://schemas.microsoft.com/office/drawing/2014/chart" uri="{C3380CC4-5D6E-409C-BE32-E72D297353CC}">
                  <c16:uniqueId val="{00000002-6074-44E9-88C2-405DB69F0E4B}"/>
                </c:ext>
              </c:extLst>
            </c:dLbl>
            <c:dLbl>
              <c:idx val="1"/>
              <c:layout>
                <c:manualLayout>
                  <c:x val="-2.0894653107627205E-2"/>
                  <c:y val="-5.0961813951659425E-3"/>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Avenir Next LT Pro" panose="020B0504020202020204" pitchFamily="34" charset="0"/>
                        <a:ea typeface="+mn-ea"/>
                        <a:cs typeface="+mn-cs"/>
                      </a:defRPr>
                    </a:pPr>
                    <a:fld id="{BD381E89-BDB7-41DD-B081-AD59C502AECF}" type="CATEGORYNAME">
                      <a:rPr lang="en-US">
                        <a:latin typeface="Avenir Next LT Pro" panose="020B0504020202020204" pitchFamily="34" charset="0"/>
                      </a:rPr>
                      <a:pPr>
                        <a:defRPr sz="1197" b="0" i="0" u="none" strike="noStrike" kern="1200" baseline="0">
                          <a:solidFill>
                            <a:schemeClr val="dk1">
                              <a:lumMod val="65000"/>
                              <a:lumOff val="35000"/>
                            </a:schemeClr>
                          </a:solidFill>
                          <a:latin typeface="Avenir Next LT Pro" panose="020B0504020202020204" pitchFamily="34" charset="0"/>
                          <a:ea typeface="+mn-ea"/>
                          <a:cs typeface="+mn-cs"/>
                        </a:defRPr>
                      </a:pPr>
                      <a:t>[CATEGORY NAME]</a:t>
                    </a:fld>
                    <a:r>
                      <a:rPr lang="en-US" baseline="0" dirty="0">
                        <a:latin typeface="Avenir Next LT Pro" panose="020B0504020202020204" pitchFamily="34" charset="0"/>
                      </a:rPr>
                      <a:t>, </a:t>
                    </a:r>
                    <a:fld id="{7AD01426-E422-4C00-BE72-D943779FD53E}" type="VALUE">
                      <a:rPr lang="en-US" b="1" baseline="0">
                        <a:latin typeface="Avenir Next LT Pro" panose="020B0504020202020204" pitchFamily="34" charset="0"/>
                      </a:rPr>
                      <a:pPr>
                        <a:defRPr sz="1197" b="0" i="0" u="none" strike="noStrike" kern="1200" baseline="0">
                          <a:solidFill>
                            <a:schemeClr val="dk1">
                              <a:lumMod val="65000"/>
                              <a:lumOff val="35000"/>
                            </a:schemeClr>
                          </a:solidFill>
                          <a:latin typeface="Avenir Next LT Pro" panose="020B0504020202020204" pitchFamily="34" charset="0"/>
                          <a:ea typeface="+mn-ea"/>
                          <a:cs typeface="+mn-cs"/>
                        </a:defRPr>
                      </a:pPr>
                      <a:t>[VALUE]</a:t>
                    </a:fld>
                    <a:endParaRPr lang="en-US" baseline="0" dirty="0">
                      <a:latin typeface="Avenir Next LT Pro" panose="020B0504020202020204" pitchFamily="34" charset="0"/>
                    </a:endParaRPr>
                  </a:p>
                </c:rich>
              </c:tx>
              <c:spPr>
                <a:solidFill>
                  <a:srgbClr val="FFFFFF"/>
                </a:solidFill>
                <a:ln>
                  <a:solidFill>
                    <a:srgbClr val="292929">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183456699533242"/>
                      <c:h val="0.17573800330810391"/>
                    </c:manualLayout>
                  </c15:layout>
                  <c15:dlblFieldTable/>
                  <c15:showDataLabelsRange val="0"/>
                </c:ext>
                <c:ext xmlns:c16="http://schemas.microsoft.com/office/drawing/2014/chart" uri="{C3380CC4-5D6E-409C-BE32-E72D297353CC}">
                  <c16:uniqueId val="{00000003-6074-44E9-88C2-405DB69F0E4B}"/>
                </c:ext>
              </c:extLst>
            </c:dLbl>
            <c:spPr>
              <a:solidFill>
                <a:srgbClr val="FFFFFF"/>
              </a:solidFill>
              <a:ln>
                <a:solidFill>
                  <a:srgbClr val="292929">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External</c:v>
                </c:pt>
                <c:pt idx="1">
                  <c:v>Internal</c:v>
                </c:pt>
              </c:strCache>
            </c:strRef>
          </c:cat>
          <c:val>
            <c:numRef>
              <c:f>Sheet1!$B$2:$B$3</c:f>
              <c:numCache>
                <c:formatCode>General</c:formatCode>
                <c:ptCount val="2"/>
                <c:pt idx="0">
                  <c:v>138</c:v>
                </c:pt>
                <c:pt idx="1">
                  <c:v>61</c:v>
                </c:pt>
              </c:numCache>
            </c:numRef>
          </c:val>
          <c:extLst>
            <c:ext xmlns:c16="http://schemas.microsoft.com/office/drawing/2014/chart" uri="{C3380CC4-5D6E-409C-BE32-E72D297353CC}">
              <c16:uniqueId val="{00000000-6074-44E9-88C2-405DB69F0E4B}"/>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6_6AD4D636.xml><?xml version="1.0" encoding="utf-8"?>
<p188:cmLst xmlns:a="http://schemas.openxmlformats.org/drawingml/2006/main" xmlns:r="http://schemas.openxmlformats.org/officeDocument/2006/relationships" xmlns:p188="http://schemas.microsoft.com/office/powerpoint/2018/8/main">
  <p188:cm id="{04276EE5-53E2-4AE4-9C1F-CBEFAA0D0815}" authorId="{BB328B08-3C68-6F95-49DB-DAAD27A6CB2F}" created="2023-04-04T00:16:03.674">
    <pc:sldMkLst xmlns:pc="http://schemas.microsoft.com/office/powerpoint/2013/main/command">
      <pc:docMk/>
      <pc:sldMk cId="1792333366" sldId="294"/>
    </pc:sldMkLst>
    <p188:txBody>
      <a:bodyPr/>
      <a:lstStyle/>
      <a:p>
        <a:r>
          <a:rPr lang="en-US"/>
          <a:t>Add more stats, maybe a breakdown of the top 5? What the plan is there, at least from our perspective? OR, add in a bar chart to show the trending # of open positions from the past year - which could show our progress (if we've had any lol). </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CB8B8D-B4F2-40A8-B2C3-3276B5707D17}"/>
              </a:ext>
            </a:extLst>
          </p:cNvPr>
          <p:cNvPicPr>
            <a:picLocks noChangeAspect="1"/>
          </p:cNvPicPr>
          <p:nvPr userDrawn="1"/>
        </p:nvPicPr>
        <p:blipFill>
          <a:blip r:embed="rId2"/>
          <a:srcRect/>
          <a:stretch/>
        </p:blipFill>
        <p:spPr>
          <a:xfrm>
            <a:off x="-18288" y="-84109"/>
            <a:ext cx="12232865" cy="7027526"/>
          </a:xfrm>
          <a:prstGeom prst="rect">
            <a:avLst/>
          </a:prstGeom>
        </p:spPr>
      </p:pic>
      <p:sp>
        <p:nvSpPr>
          <p:cNvPr id="6" name="Title 1">
            <a:extLst>
              <a:ext uri="{FF2B5EF4-FFF2-40B4-BE49-F238E27FC236}">
                <a16:creationId xmlns:a16="http://schemas.microsoft.com/office/drawing/2014/main" id="{9E061935-4BB0-404C-940E-A4B1B105E9E7}"/>
              </a:ext>
            </a:extLst>
          </p:cNvPr>
          <p:cNvSpPr>
            <a:spLocks noGrp="1"/>
          </p:cNvSpPr>
          <p:nvPr>
            <p:ph type="title" hasCustomPrompt="1"/>
          </p:nvPr>
        </p:nvSpPr>
        <p:spPr>
          <a:xfrm>
            <a:off x="812939" y="783048"/>
            <a:ext cx="7500730" cy="616228"/>
          </a:xfrm>
        </p:spPr>
        <p:txBody>
          <a:bodyPr>
            <a:noAutofit/>
          </a:bodyPr>
          <a:lstStyle>
            <a:lvl1pPr>
              <a:lnSpc>
                <a:spcPct val="100000"/>
              </a:lnSpc>
              <a:spcAft>
                <a:spcPts val="1200"/>
              </a:spcAft>
              <a:defRPr sz="4400" b="1" i="0" cap="all" spc="0" baseline="0">
                <a:ln w="0"/>
                <a:solidFill>
                  <a:schemeClr val="tx1"/>
                </a:solidFill>
                <a:effectLst>
                  <a:outerShdw blurRad="38100" dist="19050" dir="2700000" algn="tl" rotWithShape="0">
                    <a:schemeClr val="dk1">
                      <a:alpha val="40000"/>
                    </a:schemeClr>
                  </a:outerShdw>
                </a:effectLst>
                <a:latin typeface="Neutra Text Demi" panose="02000600030000020004" pitchFamily="2" charset="77"/>
              </a:defRPr>
            </a:lvl1pPr>
          </a:lstStyle>
          <a:p>
            <a:r>
              <a:rPr lang="en-US" dirty="0"/>
              <a:t>Presentation title</a:t>
            </a:r>
          </a:p>
        </p:txBody>
      </p:sp>
      <p:sp>
        <p:nvSpPr>
          <p:cNvPr id="4" name="Text Placeholder 3">
            <a:extLst>
              <a:ext uri="{FF2B5EF4-FFF2-40B4-BE49-F238E27FC236}">
                <a16:creationId xmlns:a16="http://schemas.microsoft.com/office/drawing/2014/main" id="{CD2A9041-8544-FF43-8596-F58F52121735}"/>
              </a:ext>
            </a:extLst>
          </p:cNvPr>
          <p:cNvSpPr>
            <a:spLocks noGrp="1"/>
          </p:cNvSpPr>
          <p:nvPr>
            <p:ph type="body" sz="quarter" idx="10" hasCustomPrompt="1"/>
          </p:nvPr>
        </p:nvSpPr>
        <p:spPr>
          <a:xfrm>
            <a:off x="814319" y="1470105"/>
            <a:ext cx="7499350" cy="751666"/>
          </a:xfrm>
        </p:spPr>
        <p:txBody>
          <a:bodyPr>
            <a:normAutofit/>
          </a:bodyPr>
          <a:lstStyle>
            <a:lvl1pPr marL="0" indent="0">
              <a:buNone/>
              <a:defRPr sz="2800" b="1" i="0">
                <a:latin typeface="Neutra Text Demi" panose="02000600030000020004" pitchFamily="2" charset="77"/>
              </a:defRPr>
            </a:lvl1pPr>
          </a:lstStyle>
          <a:p>
            <a:pPr lvl="0"/>
            <a:r>
              <a:rPr lang="en-US" dirty="0"/>
              <a:t>Subhead or supporting title text</a:t>
            </a:r>
          </a:p>
        </p:txBody>
      </p:sp>
      <p:pic>
        <p:nvPicPr>
          <p:cNvPr id="12" name="Picture 11" descr="A black and white logo&#10;&#10;Description automatically generated with low confidence">
            <a:extLst>
              <a:ext uri="{FF2B5EF4-FFF2-40B4-BE49-F238E27FC236}">
                <a16:creationId xmlns:a16="http://schemas.microsoft.com/office/drawing/2014/main" id="{FBE173B4-E398-F28F-0F14-010F97C42140}"/>
              </a:ext>
            </a:extLst>
          </p:cNvPr>
          <p:cNvPicPr>
            <a:picLocks noChangeAspect="1"/>
          </p:cNvPicPr>
          <p:nvPr userDrawn="1"/>
        </p:nvPicPr>
        <p:blipFill>
          <a:blip r:embed="rId3"/>
          <a:stretch>
            <a:fillRect/>
          </a:stretch>
        </p:blipFill>
        <p:spPr>
          <a:xfrm>
            <a:off x="893341" y="5016475"/>
            <a:ext cx="2436881" cy="442249"/>
          </a:xfrm>
          <a:prstGeom prst="rect">
            <a:avLst/>
          </a:prstGeom>
        </p:spPr>
      </p:pic>
      <p:sp>
        <p:nvSpPr>
          <p:cNvPr id="18" name="TextBox 17">
            <a:extLst>
              <a:ext uri="{FF2B5EF4-FFF2-40B4-BE49-F238E27FC236}">
                <a16:creationId xmlns:a16="http://schemas.microsoft.com/office/drawing/2014/main" id="{7DB57B53-BB87-4173-B60B-260723FCC8FF}"/>
              </a:ext>
            </a:extLst>
          </p:cNvPr>
          <p:cNvSpPr txBox="1"/>
          <p:nvPr userDrawn="1"/>
        </p:nvSpPr>
        <p:spPr>
          <a:xfrm>
            <a:off x="814319" y="3957645"/>
            <a:ext cx="305777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Neutra Text Demi Italic" panose="02000600030000020004" pitchFamily="2" charset="77"/>
              </a:rPr>
              <a:t>Everything you are </a:t>
            </a:r>
            <a:br>
              <a:rPr lang="en-US" sz="2000" b="0" i="0" dirty="0">
                <a:latin typeface="Neutra Text Demi Italic" panose="02000600030000020004" pitchFamily="2" charset="77"/>
              </a:rPr>
            </a:br>
            <a:r>
              <a:rPr lang="en-US" sz="2000" b="0" i="0" dirty="0">
                <a:latin typeface="Neutra Text Demi Italic" panose="02000600030000020004" pitchFamily="2" charset="77"/>
              </a:rPr>
              <a:t>means everything to us.</a:t>
            </a:r>
          </a:p>
          <a:p>
            <a:pPr algn="l"/>
            <a:endParaRPr lang="en-US" sz="2800" dirty="0">
              <a:solidFill>
                <a:schemeClr val="accent1"/>
              </a:solidFill>
            </a:endParaRPr>
          </a:p>
        </p:txBody>
      </p:sp>
    </p:spTree>
    <p:extLst>
      <p:ext uri="{BB962C8B-B14F-4D97-AF65-F5344CB8AC3E}">
        <p14:creationId xmlns:p14="http://schemas.microsoft.com/office/powerpoint/2010/main" val="30098903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3944DA-7825-C28A-878A-33BECA6D1D67}"/>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68715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4A49-1868-744D-B8B3-389F1F33D076}"/>
              </a:ext>
            </a:extLst>
          </p:cNvPr>
          <p:cNvSpPr>
            <a:spLocks noGrp="1"/>
          </p:cNvSpPr>
          <p:nvPr>
            <p:ph type="title" hasCustomPrompt="1"/>
          </p:nvPr>
        </p:nvSpPr>
        <p:spPr/>
        <p:txBody>
          <a:bodyPr>
            <a:normAutofit/>
          </a:bodyPr>
          <a:lstStyle>
            <a:lvl1pPr>
              <a:defRPr sz="3600" b="0" i="0">
                <a:solidFill>
                  <a:schemeClr val="accent1"/>
                </a:solidFill>
                <a:latin typeface="Neutra Text Demi Alt" panose="0200060003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CA704440-7D7E-2C48-8919-F4A9E96CD5AD}"/>
              </a:ext>
            </a:extLst>
          </p:cNvPr>
          <p:cNvSpPr>
            <a:spLocks noGrp="1"/>
          </p:cNvSpPr>
          <p:nvPr>
            <p:ph idx="1"/>
          </p:nvPr>
        </p:nvSpPr>
        <p:spPr/>
        <p:txBody>
          <a:bodyPr/>
          <a:lstStyle>
            <a:lvl1pPr>
              <a:lnSpc>
                <a:spcPct val="100000"/>
              </a:lnSpc>
              <a:defRPr b="0" i="0">
                <a:latin typeface="Neutra Text Book Alt" panose="02000600030000020004" pitchFamily="2" charset="77"/>
              </a:defRPr>
            </a:lvl1pPr>
            <a:lvl2pPr>
              <a:lnSpc>
                <a:spcPct val="100000"/>
              </a:lnSpc>
              <a:defRPr b="0" i="0">
                <a:latin typeface="Neutra Text Book Alt" panose="02000600030000020004" pitchFamily="2" charset="77"/>
              </a:defRPr>
            </a:lvl2pPr>
            <a:lvl3pPr>
              <a:lnSpc>
                <a:spcPct val="100000"/>
              </a:lnSpc>
              <a:defRPr b="0" i="0">
                <a:latin typeface="Neutra Text Book Alt" panose="02000600030000020004" pitchFamily="2" charset="77"/>
              </a:defRPr>
            </a:lvl3pPr>
            <a:lvl4pPr>
              <a:lnSpc>
                <a:spcPct val="100000"/>
              </a:lnSpc>
              <a:defRPr b="0" i="0">
                <a:latin typeface="Neutra Text Book Alt" panose="02000600030000020004" pitchFamily="2" charset="77"/>
              </a:defRPr>
            </a:lvl4pPr>
            <a:lvl5pPr>
              <a:lnSpc>
                <a:spcPct val="100000"/>
              </a:lnSpc>
              <a:defRPr b="0" i="0">
                <a:latin typeface="Neutra Text Book Alt" panose="02000600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492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0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5982AF-EB9D-0F64-42D9-951CB91AF79D}"/>
              </a:ext>
            </a:extLst>
          </p:cNvPr>
          <p:cNvPicPr>
            <a:picLocks noChangeAspect="1"/>
          </p:cNvPicPr>
          <p:nvPr userDrawn="1"/>
        </p:nvPicPr>
        <p:blipFill>
          <a:blip r:embed="rId2"/>
          <a:srcRect/>
          <a:stretch/>
        </p:blipFill>
        <p:spPr>
          <a:xfrm>
            <a:off x="-18288" y="-84109"/>
            <a:ext cx="12232865" cy="7027526"/>
          </a:xfrm>
          <a:prstGeom prst="rect">
            <a:avLst/>
          </a:prstGeom>
        </p:spPr>
      </p:pic>
      <p:sp>
        <p:nvSpPr>
          <p:cNvPr id="2" name="Title 1">
            <a:extLst>
              <a:ext uri="{FF2B5EF4-FFF2-40B4-BE49-F238E27FC236}">
                <a16:creationId xmlns:a16="http://schemas.microsoft.com/office/drawing/2014/main" id="{BDFE4390-F309-6146-9880-0B48F60C110E}"/>
              </a:ext>
            </a:extLst>
          </p:cNvPr>
          <p:cNvSpPr>
            <a:spLocks noGrp="1"/>
          </p:cNvSpPr>
          <p:nvPr>
            <p:ph type="title" hasCustomPrompt="1"/>
          </p:nvPr>
        </p:nvSpPr>
        <p:spPr>
          <a:xfrm>
            <a:off x="1034909" y="1514199"/>
            <a:ext cx="9904024" cy="1063901"/>
          </a:xfrm>
        </p:spPr>
        <p:txBody>
          <a:bodyPr anchor="b">
            <a:normAutofit/>
          </a:bodyPr>
          <a:lstStyle>
            <a:lvl1pPr>
              <a:defRPr sz="4400" b="0" i="0">
                <a:solidFill>
                  <a:schemeClr val="bg1"/>
                </a:solidFill>
                <a:latin typeface="Neutra Text Book Alt" panose="02000600030000020004" pitchFamily="2" charset="77"/>
              </a:defRPr>
            </a:lvl1pPr>
          </a:lstStyle>
          <a:p>
            <a:r>
              <a:rPr lang="en-US" dirty="0"/>
              <a:t>DIVIDER SLIDE</a:t>
            </a:r>
          </a:p>
        </p:txBody>
      </p:sp>
    </p:spTree>
    <p:extLst>
      <p:ext uri="{BB962C8B-B14F-4D97-AF65-F5344CB8AC3E}">
        <p14:creationId xmlns:p14="http://schemas.microsoft.com/office/powerpoint/2010/main" val="27999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1ADC-3800-1142-92B3-FA4A7F9AED26}"/>
              </a:ext>
            </a:extLst>
          </p:cNvPr>
          <p:cNvSpPr>
            <a:spLocks noGrp="1"/>
          </p:cNvSpPr>
          <p:nvPr>
            <p:ph type="title" hasCustomPrompt="1"/>
          </p:nvPr>
        </p:nvSpPr>
        <p:spPr/>
        <p:txBody>
          <a:bodyPr>
            <a:normAutofit/>
          </a:bodyPr>
          <a:lstStyle>
            <a:lvl1pPr>
              <a:defRPr sz="3600" b="1" i="0">
                <a:solidFill>
                  <a:schemeClr val="accent1"/>
                </a:solidFill>
                <a:latin typeface="Neutra Text Demi" panose="02000600030000020004" pitchFamily="2" charset="77"/>
              </a:defRPr>
            </a:lvl1pPr>
          </a:lstStyle>
          <a:p>
            <a:r>
              <a:rPr lang="en-US" dirty="0"/>
              <a:t>CLICK TO EDIT MASTER TITLE STYLE</a:t>
            </a:r>
          </a:p>
        </p:txBody>
      </p:sp>
    </p:spTree>
    <p:extLst>
      <p:ext uri="{BB962C8B-B14F-4D97-AF65-F5344CB8AC3E}">
        <p14:creationId xmlns:p14="http://schemas.microsoft.com/office/powerpoint/2010/main" val="20932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44649-D205-B442-86F3-B2162A00BDF3}"/>
              </a:ext>
            </a:extLst>
          </p:cNvPr>
          <p:cNvSpPr>
            <a:spLocks noGrp="1"/>
          </p:cNvSpPr>
          <p:nvPr>
            <p:ph type="title" hasCustomPrompt="1"/>
          </p:nvPr>
        </p:nvSpPr>
        <p:spPr/>
        <p:txBody>
          <a:bodyPr>
            <a:normAutofit/>
          </a:bodyPr>
          <a:lstStyle>
            <a:lvl1pPr>
              <a:defRPr sz="3600" b="1" i="0">
                <a:solidFill>
                  <a:schemeClr val="accent1"/>
                </a:solidFill>
                <a:latin typeface="Neutra Text Demi" panose="0200060003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7E5A07C6-1D1E-E945-8628-F21214A3C3C7}"/>
              </a:ext>
            </a:extLst>
          </p:cNvPr>
          <p:cNvSpPr>
            <a:spLocks noGrp="1"/>
          </p:cNvSpPr>
          <p:nvPr>
            <p:ph sz="half" idx="1"/>
          </p:nvPr>
        </p:nvSpPr>
        <p:spPr>
          <a:xfrm>
            <a:off x="838200" y="1825625"/>
            <a:ext cx="5181600" cy="4351338"/>
          </a:xfrm>
        </p:spPr>
        <p:txBody>
          <a:bodyPr/>
          <a:lstStyle>
            <a:lvl1pPr>
              <a:lnSpc>
                <a:spcPct val="90000"/>
              </a:lnSpc>
              <a:defRPr sz="2800" b="0" i="0">
                <a:latin typeface="Neutra Text Book Alt" panose="02000600030000020004" pitchFamily="2" charset="77"/>
              </a:defRPr>
            </a:lvl1pPr>
            <a:lvl2pPr>
              <a:lnSpc>
                <a:spcPct val="90000"/>
              </a:lnSpc>
              <a:defRPr b="0" i="0">
                <a:latin typeface="Neutra Text Book Alt" panose="02000600030000020004" pitchFamily="2" charset="77"/>
              </a:defRPr>
            </a:lvl2pPr>
            <a:lvl3pPr>
              <a:lnSpc>
                <a:spcPct val="90000"/>
              </a:lnSpc>
              <a:defRPr b="0" i="0">
                <a:latin typeface="Neutra Text Book Alt" panose="02000600030000020004" pitchFamily="2" charset="77"/>
              </a:defRPr>
            </a:lvl3pPr>
            <a:lvl4pPr>
              <a:lnSpc>
                <a:spcPct val="90000"/>
              </a:lnSpc>
              <a:defRPr b="0" i="0">
                <a:latin typeface="Neutra Text Book Alt" panose="02000600030000020004" pitchFamily="2" charset="77"/>
              </a:defRPr>
            </a:lvl4pPr>
            <a:lvl5pPr>
              <a:lnSpc>
                <a:spcPct val="90000"/>
              </a:lnSpc>
              <a:defRPr b="0" i="0">
                <a:latin typeface="Neutra Text Book Alt" panose="02000600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7507EBB2-0DA6-D24F-ABA1-FCCC4ED6740A}"/>
              </a:ext>
            </a:extLst>
          </p:cNvPr>
          <p:cNvSpPr>
            <a:spLocks noGrp="1"/>
          </p:cNvSpPr>
          <p:nvPr>
            <p:ph sz="half" idx="13"/>
          </p:nvPr>
        </p:nvSpPr>
        <p:spPr>
          <a:xfrm>
            <a:off x="6185452" y="1825625"/>
            <a:ext cx="5181600" cy="4351338"/>
          </a:xfrm>
        </p:spPr>
        <p:txBody>
          <a:bodyPr/>
          <a:lstStyle>
            <a:lvl1pPr>
              <a:lnSpc>
                <a:spcPct val="90000"/>
              </a:lnSpc>
              <a:defRPr sz="2800" b="0" i="0">
                <a:latin typeface="Neutra Text Book Alt" panose="02000600030000020004" pitchFamily="2" charset="77"/>
              </a:defRPr>
            </a:lvl1pPr>
            <a:lvl2pPr>
              <a:lnSpc>
                <a:spcPct val="90000"/>
              </a:lnSpc>
              <a:defRPr b="0" i="0">
                <a:latin typeface="Neutra Text Book Alt" panose="02000600030000020004" pitchFamily="2" charset="77"/>
              </a:defRPr>
            </a:lvl2pPr>
            <a:lvl3pPr>
              <a:lnSpc>
                <a:spcPct val="90000"/>
              </a:lnSpc>
              <a:defRPr b="0" i="0">
                <a:latin typeface="Neutra Text Book Alt" panose="02000600030000020004" pitchFamily="2" charset="77"/>
              </a:defRPr>
            </a:lvl3pPr>
            <a:lvl4pPr>
              <a:lnSpc>
                <a:spcPct val="90000"/>
              </a:lnSpc>
              <a:defRPr b="0" i="0">
                <a:latin typeface="Neutra Text Book Alt" panose="02000600030000020004" pitchFamily="2" charset="77"/>
              </a:defRPr>
            </a:lvl4pPr>
            <a:lvl5pPr>
              <a:lnSpc>
                <a:spcPct val="90000"/>
              </a:lnSpc>
              <a:defRPr b="0" i="0">
                <a:latin typeface="Neutra Text Book Alt" panose="02000600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811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80EB-2A7C-2642-AAE7-54CF400E84EB}"/>
              </a:ext>
            </a:extLst>
          </p:cNvPr>
          <p:cNvSpPr>
            <a:spLocks noGrp="1"/>
          </p:cNvSpPr>
          <p:nvPr>
            <p:ph type="title" hasCustomPrompt="1"/>
          </p:nvPr>
        </p:nvSpPr>
        <p:spPr>
          <a:xfrm>
            <a:off x="839788" y="365125"/>
            <a:ext cx="10515600" cy="1325563"/>
          </a:xfrm>
        </p:spPr>
        <p:txBody>
          <a:bodyPr>
            <a:normAutofit/>
          </a:bodyPr>
          <a:lstStyle>
            <a:lvl1pPr>
              <a:defRPr sz="3600" b="1" i="0">
                <a:solidFill>
                  <a:schemeClr val="accent1"/>
                </a:solidFill>
                <a:latin typeface="Neutra Text Demi" panose="02000600030000020004"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B1967555-B967-BE43-A650-E38F1C7023BF}"/>
              </a:ext>
            </a:extLst>
          </p:cNvPr>
          <p:cNvSpPr>
            <a:spLocks noGrp="1"/>
          </p:cNvSpPr>
          <p:nvPr>
            <p:ph type="body" idx="1"/>
          </p:nvPr>
        </p:nvSpPr>
        <p:spPr>
          <a:xfrm>
            <a:off x="839788" y="1681163"/>
            <a:ext cx="5157787" cy="823912"/>
          </a:xfrm>
        </p:spPr>
        <p:txBody>
          <a:bodyPr anchor="b">
            <a:normAutofit/>
          </a:bodyPr>
          <a:lstStyle>
            <a:lvl1pPr marL="0" indent="0">
              <a:buNone/>
              <a:defRPr sz="2800" b="0" i="0">
                <a:solidFill>
                  <a:schemeClr val="tx1"/>
                </a:solidFill>
                <a:latin typeface="Neutra Text Book Alt" panose="02000600030000020004"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D238EC8-F12E-DA4F-95C4-C241A93DE462}"/>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a:latin typeface="Neutra Text Book Alt" panose="02000600030000020004"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5A5CC044-A097-2247-BDFA-44BAE478E59B}"/>
              </a:ext>
            </a:extLst>
          </p:cNvPr>
          <p:cNvSpPr>
            <a:spLocks noGrp="1"/>
          </p:cNvSpPr>
          <p:nvPr>
            <p:ph sz="half" idx="13"/>
          </p:nvPr>
        </p:nvSpPr>
        <p:spPr>
          <a:xfrm>
            <a:off x="838200" y="2590941"/>
            <a:ext cx="5181600" cy="4351338"/>
          </a:xfrm>
        </p:spPr>
        <p:txBody>
          <a:bodyPr/>
          <a:lstStyle>
            <a:lvl1pPr>
              <a:defRPr sz="2400" b="0" i="0">
                <a:latin typeface="Neutra Text Book Alt" panose="02000600030000020004" pitchFamily="2" charset="77"/>
              </a:defRPr>
            </a:lvl1pPr>
            <a:lvl2pPr>
              <a:defRPr b="0" i="0">
                <a:latin typeface="Neutra Text Book Alt" panose="02000600030000020004" pitchFamily="2" charset="77"/>
              </a:defRPr>
            </a:lvl2pPr>
            <a:lvl3pPr>
              <a:defRPr b="0" i="0">
                <a:latin typeface="Neutra Text Book Alt" panose="02000600030000020004" pitchFamily="2" charset="77"/>
              </a:defRPr>
            </a:lvl3pPr>
            <a:lvl4pPr>
              <a:defRPr b="0" i="0">
                <a:latin typeface="Neutra Text Book Alt" panose="02000600030000020004" pitchFamily="2" charset="77"/>
              </a:defRPr>
            </a:lvl4pPr>
            <a:lvl5pPr>
              <a:defRPr b="0" i="0">
                <a:latin typeface="Neutra Text Book Alt" panose="02000600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41AA3F63-EFD7-3749-B782-3BF561BDFAC6}"/>
              </a:ext>
            </a:extLst>
          </p:cNvPr>
          <p:cNvSpPr>
            <a:spLocks noGrp="1"/>
          </p:cNvSpPr>
          <p:nvPr>
            <p:ph sz="half" idx="2"/>
          </p:nvPr>
        </p:nvSpPr>
        <p:spPr>
          <a:xfrm>
            <a:off x="6172200" y="2590941"/>
            <a:ext cx="5181600" cy="4351338"/>
          </a:xfrm>
        </p:spPr>
        <p:txBody>
          <a:bodyPr/>
          <a:lstStyle>
            <a:lvl1pPr>
              <a:defRPr sz="2400" b="0" i="0">
                <a:latin typeface="Neutra Text Book Alt" panose="02000600030000020004" pitchFamily="2" charset="77"/>
              </a:defRPr>
            </a:lvl1pPr>
            <a:lvl2pPr>
              <a:defRPr b="0" i="0">
                <a:latin typeface="Neutra Text Book Alt" panose="02000600030000020004" pitchFamily="2" charset="77"/>
              </a:defRPr>
            </a:lvl2pPr>
            <a:lvl3pPr>
              <a:defRPr b="0" i="0">
                <a:latin typeface="Neutra Text Book Alt" panose="02000600030000020004" pitchFamily="2" charset="77"/>
              </a:defRPr>
            </a:lvl3pPr>
            <a:lvl4pPr>
              <a:defRPr b="0" i="0">
                <a:latin typeface="Neutra Text Book Alt" panose="02000600030000020004" pitchFamily="2" charset="77"/>
              </a:defRPr>
            </a:lvl4pPr>
            <a:lvl5pPr>
              <a:defRPr b="0" i="0">
                <a:latin typeface="Neutra Text Book Alt" panose="02000600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158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A7F8-5A14-7C48-9C51-D5CCE346AAEA}"/>
              </a:ext>
            </a:extLst>
          </p:cNvPr>
          <p:cNvSpPr>
            <a:spLocks noGrp="1"/>
          </p:cNvSpPr>
          <p:nvPr>
            <p:ph type="title" hasCustomPrompt="1"/>
          </p:nvPr>
        </p:nvSpPr>
        <p:spPr>
          <a:xfrm>
            <a:off x="839788" y="457200"/>
            <a:ext cx="3932237" cy="1600200"/>
          </a:xfrm>
        </p:spPr>
        <p:txBody>
          <a:bodyPr anchor="b">
            <a:normAutofit/>
          </a:bodyPr>
          <a:lstStyle>
            <a:lvl1pPr>
              <a:defRPr sz="3200" b="0" i="0">
                <a:solidFill>
                  <a:schemeClr val="accent1"/>
                </a:solidFill>
                <a:latin typeface="Neutra Text Demi" panose="0200060003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99906440-64C8-E84F-95EC-D13CCEF31489}"/>
              </a:ext>
            </a:extLst>
          </p:cNvPr>
          <p:cNvSpPr>
            <a:spLocks noGrp="1"/>
          </p:cNvSpPr>
          <p:nvPr>
            <p:ph idx="1"/>
          </p:nvPr>
        </p:nvSpPr>
        <p:spPr>
          <a:xfrm>
            <a:off x="5183188" y="987425"/>
            <a:ext cx="6172200" cy="4873625"/>
          </a:xfrm>
        </p:spPr>
        <p:txBody>
          <a:bodyPr/>
          <a:lstStyle>
            <a:lvl1pPr>
              <a:defRPr sz="2800" b="0" i="0">
                <a:latin typeface="Neutra Text Book Alt" panose="02000600030000020004" pitchFamily="2" charset="77"/>
              </a:defRPr>
            </a:lvl1pPr>
            <a:lvl2pPr>
              <a:defRPr sz="2800" b="0" i="0">
                <a:latin typeface="Neutra Text Book Alt" panose="02000600030000020004" pitchFamily="2" charset="77"/>
              </a:defRPr>
            </a:lvl2pPr>
            <a:lvl3pPr>
              <a:defRPr sz="2400" b="0" i="0">
                <a:latin typeface="Neutra Text Book Alt" panose="02000600030000020004" pitchFamily="2" charset="77"/>
              </a:defRPr>
            </a:lvl3pPr>
            <a:lvl4pPr>
              <a:defRPr sz="2000" b="0" i="0">
                <a:latin typeface="Neutra Text Book Alt" panose="02000600030000020004" pitchFamily="2" charset="77"/>
              </a:defRPr>
            </a:lvl4pPr>
            <a:lvl5pPr>
              <a:defRPr sz="2000" b="0" i="0">
                <a:latin typeface="Neutra Text Book Alt" panose="02000600030000020004"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E4E2EC9-69CF-8E42-B4DA-9C3A82FF6E1F}"/>
              </a:ext>
            </a:extLst>
          </p:cNvPr>
          <p:cNvSpPr>
            <a:spLocks noGrp="1"/>
          </p:cNvSpPr>
          <p:nvPr>
            <p:ph type="body" sz="half" idx="2"/>
          </p:nvPr>
        </p:nvSpPr>
        <p:spPr>
          <a:xfrm>
            <a:off x="839788" y="2126973"/>
            <a:ext cx="3932237" cy="3734077"/>
          </a:xfrm>
        </p:spPr>
        <p:txBody>
          <a:bodyPr>
            <a:normAutofit/>
          </a:bodyPr>
          <a:lstStyle>
            <a:lvl1pPr marL="0" indent="0">
              <a:buNone/>
              <a:defRPr sz="1800" b="0" i="0">
                <a:latin typeface="Neutra Text Book Alt" panose="0200060003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4163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81B4AE7-6AAD-C146-BF7E-FCBD4FF88C59}"/>
              </a:ext>
            </a:extLst>
          </p:cNvPr>
          <p:cNvSpPr>
            <a:spLocks noGrp="1"/>
          </p:cNvSpPr>
          <p:nvPr>
            <p:ph type="pic" idx="1"/>
          </p:nvPr>
        </p:nvSpPr>
        <p:spPr>
          <a:xfrm>
            <a:off x="5183188" y="987425"/>
            <a:ext cx="6172200" cy="4873625"/>
          </a:xfrm>
        </p:spPr>
        <p:txBody>
          <a:bodyPr/>
          <a:lstStyle>
            <a:lvl1pPr marL="0" indent="0">
              <a:buNone/>
              <a:defRPr sz="3200" b="0" i="0">
                <a:latin typeface="Neutra Text Book Alt" panose="02000600030000020004"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itle 1">
            <a:extLst>
              <a:ext uri="{FF2B5EF4-FFF2-40B4-BE49-F238E27FC236}">
                <a16:creationId xmlns:a16="http://schemas.microsoft.com/office/drawing/2014/main" id="{B30CE11B-2213-0D40-AC13-85D7DDC303ED}"/>
              </a:ext>
            </a:extLst>
          </p:cNvPr>
          <p:cNvSpPr>
            <a:spLocks noGrp="1"/>
          </p:cNvSpPr>
          <p:nvPr>
            <p:ph type="title" hasCustomPrompt="1"/>
          </p:nvPr>
        </p:nvSpPr>
        <p:spPr>
          <a:xfrm>
            <a:off x="839788" y="457200"/>
            <a:ext cx="3932237" cy="1600200"/>
          </a:xfrm>
        </p:spPr>
        <p:txBody>
          <a:bodyPr anchor="b">
            <a:normAutofit/>
          </a:bodyPr>
          <a:lstStyle>
            <a:lvl1pPr>
              <a:defRPr sz="3200" b="1" i="0">
                <a:solidFill>
                  <a:schemeClr val="accent1"/>
                </a:solidFill>
                <a:latin typeface="Neutra Text Demi" panose="02000600030000020004" pitchFamily="2" charset="77"/>
              </a:defRPr>
            </a:lvl1pPr>
          </a:lstStyle>
          <a:p>
            <a:r>
              <a:rPr lang="en-US" dirty="0"/>
              <a:t>CLICK TO EDIT MASTER TITLE STYLE</a:t>
            </a:r>
          </a:p>
        </p:txBody>
      </p:sp>
      <p:sp>
        <p:nvSpPr>
          <p:cNvPr id="7" name="Text Placeholder 3">
            <a:extLst>
              <a:ext uri="{FF2B5EF4-FFF2-40B4-BE49-F238E27FC236}">
                <a16:creationId xmlns:a16="http://schemas.microsoft.com/office/drawing/2014/main" id="{C1A0AF70-FEE9-0141-9955-51188D80F5DD}"/>
              </a:ext>
            </a:extLst>
          </p:cNvPr>
          <p:cNvSpPr>
            <a:spLocks noGrp="1"/>
          </p:cNvSpPr>
          <p:nvPr>
            <p:ph type="body" sz="half" idx="2"/>
          </p:nvPr>
        </p:nvSpPr>
        <p:spPr>
          <a:xfrm>
            <a:off x="839788" y="2117035"/>
            <a:ext cx="3932237" cy="3742014"/>
          </a:xfrm>
        </p:spPr>
        <p:txBody>
          <a:bodyPr>
            <a:normAutofit/>
          </a:bodyPr>
          <a:lstStyle>
            <a:lvl1pPr marL="0" indent="0">
              <a:buNone/>
              <a:defRPr sz="1800" b="0" i="0">
                <a:latin typeface="Neutra Text Book Alt" panose="0200060003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8050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0F9084-85C5-9EAA-017D-ADB55D928EA0}"/>
              </a:ext>
            </a:extLst>
          </p:cNvPr>
          <p:cNvPicPr>
            <a:picLocks noChangeAspect="1"/>
          </p:cNvPicPr>
          <p:nvPr userDrawn="1"/>
        </p:nvPicPr>
        <p:blipFill>
          <a:blip r:embed="rId12"/>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718965B-A81E-A844-B24F-AC5D152C1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81A0619-5406-A14B-8067-50CD3BCEC7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4000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i="0" kern="1200">
          <a:solidFill>
            <a:schemeClr val="tx1"/>
          </a:solidFill>
          <a:latin typeface="Neutra Text Demi" panose="0200060003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eutra Text Book Alt" panose="02000600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eutra Text Book Alt" panose="02000600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eutra Text Book Alt" panose="02000600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eutra Text Book Alt" panose="02000600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eutra Text Book Alt" panose="02000600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microsoft.com/office/2018/10/relationships/comments" Target="../comments/modernComment_126_6AD4D6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video" Target="https://www.youtube.com/embed/ZH7hjeHNuL0?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F966-B810-7049-9BE3-D2F30B87B7F5}"/>
              </a:ext>
            </a:extLst>
          </p:cNvPr>
          <p:cNvSpPr>
            <a:spLocks noGrp="1"/>
          </p:cNvSpPr>
          <p:nvPr>
            <p:ph type="title"/>
          </p:nvPr>
        </p:nvSpPr>
        <p:spPr>
          <a:xfrm>
            <a:off x="812941" y="1593350"/>
            <a:ext cx="8801578" cy="801205"/>
          </a:xfrm>
        </p:spPr>
        <p:txBody>
          <a:bodyPr>
            <a:noAutofit/>
          </a:bodyPr>
          <a:lstStyle/>
          <a:p>
            <a:pPr>
              <a:spcAft>
                <a:spcPts val="0"/>
              </a:spcAft>
            </a:pPr>
            <a:r>
              <a:rPr lang="en-US" sz="6600" dirty="0">
                <a:effectLst>
                  <a:outerShdw blurRad="38100" dist="38100" dir="2700000" algn="tl">
                    <a:srgbClr val="000000">
                      <a:alpha val="43137"/>
                    </a:srgbClr>
                  </a:outerShdw>
                </a:effectLst>
                <a:latin typeface="Neutra Display TT Titling" panose="02000600040000020004" pitchFamily="2" charset="0"/>
              </a:rPr>
              <a:t>of the future</a:t>
            </a:r>
          </a:p>
        </p:txBody>
      </p:sp>
      <p:sp>
        <p:nvSpPr>
          <p:cNvPr id="3" name="Title 1">
            <a:extLst>
              <a:ext uri="{FF2B5EF4-FFF2-40B4-BE49-F238E27FC236}">
                <a16:creationId xmlns:a16="http://schemas.microsoft.com/office/drawing/2014/main" id="{64B983D5-F463-8715-6525-EAC2FD4B5194}"/>
              </a:ext>
            </a:extLst>
          </p:cNvPr>
          <p:cNvSpPr txBox="1">
            <a:spLocks/>
          </p:cNvSpPr>
          <p:nvPr/>
        </p:nvSpPr>
        <p:spPr>
          <a:xfrm>
            <a:off x="812940" y="729883"/>
            <a:ext cx="10468205" cy="956931"/>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spcAft>
                <a:spcPts val="1200"/>
              </a:spcAft>
              <a:buNone/>
              <a:defRPr sz="4400" b="1" i="0" kern="1200" cap="all" spc="0" baseline="0">
                <a:ln w="0"/>
                <a:solidFill>
                  <a:schemeClr val="tx1"/>
                </a:solidFill>
                <a:effectLst>
                  <a:outerShdw blurRad="38100" dist="19050" dir="2700000" algn="tl" rotWithShape="0">
                    <a:schemeClr val="dk1">
                      <a:alpha val="40000"/>
                    </a:schemeClr>
                  </a:outerShdw>
                </a:effectLst>
                <a:latin typeface="Neutra Text Demi" panose="02000600030000020004" pitchFamily="2" charset="77"/>
                <a:ea typeface="+mj-ea"/>
                <a:cs typeface="+mj-cs"/>
              </a:defRPr>
            </a:lvl1pPr>
          </a:lstStyle>
          <a:p>
            <a:pPr>
              <a:spcAft>
                <a:spcPts val="0"/>
              </a:spcAft>
            </a:pPr>
            <a:r>
              <a:rPr lang="en-US" sz="6600" dirty="0">
                <a:effectLst>
                  <a:outerShdw blurRad="38100" dist="38100" dir="2700000" algn="tl">
                    <a:srgbClr val="000000">
                      <a:alpha val="43137"/>
                    </a:srgbClr>
                  </a:outerShdw>
                </a:effectLst>
                <a:latin typeface="Neutra Display TT Titling" panose="02000600040000020004" pitchFamily="2" charset="0"/>
              </a:rPr>
              <a:t>Recruiting our team</a:t>
            </a:r>
          </a:p>
        </p:txBody>
      </p:sp>
    </p:spTree>
    <p:extLst>
      <p:ext uri="{BB962C8B-B14F-4D97-AF65-F5344CB8AC3E}">
        <p14:creationId xmlns:p14="http://schemas.microsoft.com/office/powerpoint/2010/main" val="162544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2ED7-EB37-C44C-AD09-CBEF7835386D}"/>
              </a:ext>
            </a:extLst>
          </p:cNvPr>
          <p:cNvSpPr>
            <a:spLocks noGrp="1"/>
          </p:cNvSpPr>
          <p:nvPr>
            <p:ph type="title"/>
          </p:nvPr>
        </p:nvSpPr>
        <p:spPr/>
        <p:txBody>
          <a:bodyPr/>
          <a:lstStyle/>
          <a:p>
            <a:r>
              <a:rPr lang="en-US" dirty="0">
                <a:latin typeface="Neutra Text TT Bold Italic" panose="02000800050000090004" pitchFamily="2" charset="0"/>
              </a:rPr>
              <a:t>Hearing From You</a:t>
            </a:r>
          </a:p>
        </p:txBody>
      </p:sp>
      <p:sp>
        <p:nvSpPr>
          <p:cNvPr id="6" name="TextBox 5">
            <a:extLst>
              <a:ext uri="{FF2B5EF4-FFF2-40B4-BE49-F238E27FC236}">
                <a16:creationId xmlns:a16="http://schemas.microsoft.com/office/drawing/2014/main" id="{4A99CF6D-8FAF-96BC-BA51-8C21A4629DEF}"/>
              </a:ext>
            </a:extLst>
          </p:cNvPr>
          <p:cNvSpPr txBox="1"/>
          <p:nvPr/>
        </p:nvSpPr>
        <p:spPr>
          <a:xfrm>
            <a:off x="980854" y="2932657"/>
            <a:ext cx="2767123" cy="923330"/>
          </a:xfrm>
          <a:prstGeom prst="rect">
            <a:avLst/>
          </a:prstGeom>
          <a:noFill/>
        </p:spPr>
        <p:txBody>
          <a:bodyPr wrap="square">
            <a:spAutoFit/>
          </a:bodyPr>
          <a:lstStyle/>
          <a:p>
            <a:pPr lvl="0" algn="ctr">
              <a:buNone/>
            </a:pPr>
            <a:r>
              <a:rPr lang="en-US" sz="1800" dirty="0">
                <a:solidFill>
                  <a:schemeClr val="tx1">
                    <a:lumMod val="90000"/>
                    <a:lumOff val="10000"/>
                  </a:schemeClr>
                </a:solidFill>
                <a:latin typeface="Neutra Text Demi"/>
              </a:rPr>
              <a:t>What do you want to </a:t>
            </a:r>
            <a:r>
              <a:rPr lang="en-US" sz="1800" b="1" dirty="0">
                <a:solidFill>
                  <a:schemeClr val="tx1">
                    <a:lumMod val="90000"/>
                    <a:lumOff val="10000"/>
                  </a:schemeClr>
                </a:solidFill>
                <a:latin typeface="Neutra Text Demi"/>
              </a:rPr>
              <a:t>discuss/share </a:t>
            </a:r>
            <a:r>
              <a:rPr lang="en-US" sz="1800" dirty="0">
                <a:solidFill>
                  <a:schemeClr val="tx1">
                    <a:lumMod val="90000"/>
                    <a:lumOff val="10000"/>
                  </a:schemeClr>
                </a:solidFill>
                <a:latin typeface="Neutra Text Demi"/>
              </a:rPr>
              <a:t>as it relates to Recruitment? </a:t>
            </a:r>
          </a:p>
        </p:txBody>
      </p:sp>
      <p:sp>
        <p:nvSpPr>
          <p:cNvPr id="7" name="TextBox 6">
            <a:extLst>
              <a:ext uri="{FF2B5EF4-FFF2-40B4-BE49-F238E27FC236}">
                <a16:creationId xmlns:a16="http://schemas.microsoft.com/office/drawing/2014/main" id="{A6FA2065-9CE4-9F9F-A1FD-C30EACAEF567}"/>
              </a:ext>
            </a:extLst>
          </p:cNvPr>
          <p:cNvSpPr txBox="1"/>
          <p:nvPr/>
        </p:nvSpPr>
        <p:spPr>
          <a:xfrm>
            <a:off x="4829397" y="2932657"/>
            <a:ext cx="2767123" cy="923330"/>
          </a:xfrm>
          <a:prstGeom prst="rect">
            <a:avLst/>
          </a:prstGeom>
          <a:noFill/>
        </p:spPr>
        <p:txBody>
          <a:bodyPr wrap="square">
            <a:spAutoFit/>
          </a:bodyPr>
          <a:lstStyle/>
          <a:p>
            <a:pPr lvl="0" algn="ctr">
              <a:buNone/>
            </a:pPr>
            <a:r>
              <a:rPr lang="en-US" sz="1800" dirty="0">
                <a:solidFill>
                  <a:schemeClr val="tx1">
                    <a:lumMod val="90000"/>
                    <a:lumOff val="10000"/>
                  </a:schemeClr>
                </a:solidFill>
                <a:latin typeface="Neutra Text Demi"/>
              </a:rPr>
              <a:t>What do you want to </a:t>
            </a:r>
            <a:r>
              <a:rPr lang="en-US" sz="1800" b="1" dirty="0">
                <a:solidFill>
                  <a:schemeClr val="tx1">
                    <a:lumMod val="90000"/>
                    <a:lumOff val="10000"/>
                  </a:schemeClr>
                </a:solidFill>
                <a:latin typeface="Neutra Text Demi"/>
              </a:rPr>
              <a:t>hear</a:t>
            </a:r>
            <a:r>
              <a:rPr lang="en-US" sz="1800" dirty="0">
                <a:solidFill>
                  <a:schemeClr val="tx1">
                    <a:lumMod val="90000"/>
                    <a:lumOff val="10000"/>
                  </a:schemeClr>
                </a:solidFill>
                <a:latin typeface="Neutra Text Demi"/>
              </a:rPr>
              <a:t> about as it relates to our recruiting efforts?</a:t>
            </a:r>
          </a:p>
        </p:txBody>
      </p:sp>
      <p:sp>
        <p:nvSpPr>
          <p:cNvPr id="8" name="TextBox 7">
            <a:extLst>
              <a:ext uri="{FF2B5EF4-FFF2-40B4-BE49-F238E27FC236}">
                <a16:creationId xmlns:a16="http://schemas.microsoft.com/office/drawing/2014/main" id="{1B26733A-887E-9594-E557-4E623540E65D}"/>
              </a:ext>
            </a:extLst>
          </p:cNvPr>
          <p:cNvSpPr txBox="1"/>
          <p:nvPr/>
        </p:nvSpPr>
        <p:spPr>
          <a:xfrm>
            <a:off x="8677939" y="3071157"/>
            <a:ext cx="2565105" cy="646331"/>
          </a:xfrm>
          <a:prstGeom prst="rect">
            <a:avLst/>
          </a:prstGeom>
          <a:noFill/>
        </p:spPr>
        <p:txBody>
          <a:bodyPr wrap="square">
            <a:spAutoFit/>
          </a:bodyPr>
          <a:lstStyle/>
          <a:p>
            <a:pPr lvl="0" algn="ctr">
              <a:buNone/>
            </a:pPr>
            <a:r>
              <a:rPr lang="en-US" sz="1800" dirty="0">
                <a:solidFill>
                  <a:schemeClr val="tx1">
                    <a:lumMod val="90000"/>
                    <a:lumOff val="10000"/>
                  </a:schemeClr>
                </a:solidFill>
                <a:latin typeface="Neutra Text Demi"/>
              </a:rPr>
              <a:t>What’s the best way to </a:t>
            </a:r>
            <a:r>
              <a:rPr lang="en-US" sz="1800" b="1" dirty="0">
                <a:solidFill>
                  <a:schemeClr val="tx1">
                    <a:lumMod val="90000"/>
                    <a:lumOff val="10000"/>
                  </a:schemeClr>
                </a:solidFill>
                <a:latin typeface="Neutra Text Demi"/>
              </a:rPr>
              <a:t>keep you updated</a:t>
            </a:r>
            <a:r>
              <a:rPr lang="en-US" sz="1800" dirty="0">
                <a:solidFill>
                  <a:schemeClr val="tx1">
                    <a:lumMod val="90000"/>
                    <a:lumOff val="10000"/>
                  </a:schemeClr>
                </a:solidFill>
                <a:latin typeface="Neutra Text Demi"/>
              </a:rPr>
              <a:t>? </a:t>
            </a:r>
          </a:p>
        </p:txBody>
      </p:sp>
      <p:cxnSp>
        <p:nvCxnSpPr>
          <p:cNvPr id="11" name="Straight Connector 10">
            <a:extLst>
              <a:ext uri="{FF2B5EF4-FFF2-40B4-BE49-F238E27FC236}">
                <a16:creationId xmlns:a16="http://schemas.microsoft.com/office/drawing/2014/main" id="{D1AB9EC2-7EAF-E757-42CA-A4F3A4F76386}"/>
              </a:ext>
            </a:extLst>
          </p:cNvPr>
          <p:cNvCxnSpPr>
            <a:cxnSpLocks/>
          </p:cNvCxnSpPr>
          <p:nvPr/>
        </p:nvCxnSpPr>
        <p:spPr>
          <a:xfrm>
            <a:off x="4288687" y="1714378"/>
            <a:ext cx="0" cy="3359888"/>
          </a:xfrm>
          <a:prstGeom prst="line">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9A86ED-4B82-A240-4005-F3E9B7DDBA93}"/>
              </a:ext>
            </a:extLst>
          </p:cNvPr>
          <p:cNvCxnSpPr>
            <a:cxnSpLocks/>
          </p:cNvCxnSpPr>
          <p:nvPr/>
        </p:nvCxnSpPr>
        <p:spPr>
          <a:xfrm>
            <a:off x="8137230" y="1714378"/>
            <a:ext cx="0" cy="3359888"/>
          </a:xfrm>
          <a:prstGeom prst="line">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5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5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2ED7-EB37-C44C-AD09-CBEF7835386D}"/>
              </a:ext>
            </a:extLst>
          </p:cNvPr>
          <p:cNvSpPr>
            <a:spLocks noGrp="1"/>
          </p:cNvSpPr>
          <p:nvPr>
            <p:ph type="title"/>
          </p:nvPr>
        </p:nvSpPr>
        <p:spPr>
          <a:xfrm>
            <a:off x="1292835" y="2559924"/>
            <a:ext cx="3843644" cy="1300490"/>
          </a:xfrm>
        </p:spPr>
        <p:txBody>
          <a:bodyPr>
            <a:normAutofit/>
          </a:bodyPr>
          <a:lstStyle/>
          <a:p>
            <a:r>
              <a:rPr lang="en-US" dirty="0">
                <a:latin typeface="Neutra Text TT Bold Italic" panose="02000800050000090004" pitchFamily="2" charset="0"/>
              </a:rPr>
              <a:t>Overview</a:t>
            </a:r>
          </a:p>
        </p:txBody>
      </p:sp>
      <p:sp>
        <p:nvSpPr>
          <p:cNvPr id="3" name="Content Placeholder 2">
            <a:extLst>
              <a:ext uri="{FF2B5EF4-FFF2-40B4-BE49-F238E27FC236}">
                <a16:creationId xmlns:a16="http://schemas.microsoft.com/office/drawing/2014/main" id="{6334C0E1-CDF3-9E40-A892-B4B101DFC038}"/>
              </a:ext>
            </a:extLst>
          </p:cNvPr>
          <p:cNvSpPr>
            <a:spLocks noGrp="1"/>
          </p:cNvSpPr>
          <p:nvPr>
            <p:ph idx="1"/>
          </p:nvPr>
        </p:nvSpPr>
        <p:spPr>
          <a:xfrm>
            <a:off x="6329918" y="697399"/>
            <a:ext cx="5121349" cy="5025539"/>
          </a:xfrm>
        </p:spPr>
        <p:txBody>
          <a:bodyPr>
            <a:normAutofit/>
          </a:bodyPr>
          <a:lstStyle/>
          <a:p>
            <a:pPr marL="0" indent="0">
              <a:lnSpc>
                <a:spcPct val="250000"/>
              </a:lnSpc>
              <a:buNone/>
            </a:pPr>
            <a:r>
              <a:rPr lang="en-US" sz="2200" dirty="0">
                <a:latin typeface="Avenir Next LT Pro" panose="020B0504020202020204" pitchFamily="34" charset="0"/>
              </a:rPr>
              <a:t>Current State</a:t>
            </a:r>
          </a:p>
          <a:p>
            <a:pPr marL="0" indent="0">
              <a:lnSpc>
                <a:spcPct val="250000"/>
              </a:lnSpc>
              <a:buNone/>
            </a:pPr>
            <a:r>
              <a:rPr lang="en-US" sz="2200" dirty="0">
                <a:latin typeface="Avenir Next LT Pro" panose="020B0504020202020204" pitchFamily="34" charset="0"/>
              </a:rPr>
              <a:t>The Last Year</a:t>
            </a:r>
          </a:p>
          <a:p>
            <a:pPr marL="0" indent="0">
              <a:lnSpc>
                <a:spcPct val="250000"/>
              </a:lnSpc>
              <a:buNone/>
            </a:pPr>
            <a:r>
              <a:rPr lang="en-US" sz="2200" dirty="0">
                <a:latin typeface="Avenir Next LT Pro" panose="020B0504020202020204" pitchFamily="34" charset="0"/>
              </a:rPr>
              <a:t>Building Our Message/Marketing</a:t>
            </a:r>
          </a:p>
          <a:p>
            <a:pPr marL="0" indent="0">
              <a:lnSpc>
                <a:spcPct val="250000"/>
              </a:lnSpc>
              <a:buNone/>
            </a:pPr>
            <a:r>
              <a:rPr lang="en-US" sz="2200" dirty="0">
                <a:latin typeface="Avenir Next LT Pro" panose="020B0504020202020204" pitchFamily="34" charset="0"/>
              </a:rPr>
              <a:t>School Partnerships</a:t>
            </a:r>
          </a:p>
          <a:p>
            <a:pPr marL="0" indent="0">
              <a:lnSpc>
                <a:spcPct val="250000"/>
              </a:lnSpc>
              <a:buNone/>
            </a:pPr>
            <a:r>
              <a:rPr lang="en-US" sz="2200" dirty="0">
                <a:latin typeface="Avenir Next LT Pro" panose="020B0504020202020204" pitchFamily="34" charset="0"/>
              </a:rPr>
              <a:t>Open Discussion (hearing from you)</a:t>
            </a:r>
          </a:p>
        </p:txBody>
      </p:sp>
      <p:pic>
        <p:nvPicPr>
          <p:cNvPr id="10" name="Graphic 9" descr="Badge 1 with solid fill">
            <a:extLst>
              <a:ext uri="{FF2B5EF4-FFF2-40B4-BE49-F238E27FC236}">
                <a16:creationId xmlns:a16="http://schemas.microsoft.com/office/drawing/2014/main" id="{EB4F6694-95D8-3E87-92EB-320AA7396D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2084" y="990408"/>
            <a:ext cx="519997" cy="519997"/>
          </a:xfrm>
          <a:prstGeom prst="rect">
            <a:avLst/>
          </a:prstGeom>
        </p:spPr>
      </p:pic>
      <p:pic>
        <p:nvPicPr>
          <p:cNvPr id="12" name="Graphic 11" descr="Badge with solid fill">
            <a:extLst>
              <a:ext uri="{FF2B5EF4-FFF2-40B4-BE49-F238E27FC236}">
                <a16:creationId xmlns:a16="http://schemas.microsoft.com/office/drawing/2014/main" id="{969E4CF1-8AAC-56B0-DED6-A4D503AF66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0158" y="1970289"/>
            <a:ext cx="519997" cy="519997"/>
          </a:xfrm>
          <a:prstGeom prst="rect">
            <a:avLst/>
          </a:prstGeom>
        </p:spPr>
      </p:pic>
      <p:pic>
        <p:nvPicPr>
          <p:cNvPr id="14" name="Graphic 13" descr="Badge 3 with solid fill">
            <a:extLst>
              <a:ext uri="{FF2B5EF4-FFF2-40B4-BE49-F238E27FC236}">
                <a16:creationId xmlns:a16="http://schemas.microsoft.com/office/drawing/2014/main" id="{F9269CE1-1C63-CC25-4372-75426AA8B2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90158" y="2950170"/>
            <a:ext cx="519997" cy="519997"/>
          </a:xfrm>
          <a:prstGeom prst="rect">
            <a:avLst/>
          </a:prstGeom>
        </p:spPr>
      </p:pic>
      <p:pic>
        <p:nvPicPr>
          <p:cNvPr id="16" name="Graphic 15" descr="Badge 4 with solid fill">
            <a:extLst>
              <a:ext uri="{FF2B5EF4-FFF2-40B4-BE49-F238E27FC236}">
                <a16:creationId xmlns:a16="http://schemas.microsoft.com/office/drawing/2014/main" id="{03498AD3-6F0C-2325-C237-6555F5485B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90158" y="3930051"/>
            <a:ext cx="519997" cy="519997"/>
          </a:xfrm>
          <a:prstGeom prst="rect">
            <a:avLst/>
          </a:prstGeom>
        </p:spPr>
      </p:pic>
      <p:pic>
        <p:nvPicPr>
          <p:cNvPr id="18" name="Graphic 17" descr="Badge 5 with solid fill">
            <a:extLst>
              <a:ext uri="{FF2B5EF4-FFF2-40B4-BE49-F238E27FC236}">
                <a16:creationId xmlns:a16="http://schemas.microsoft.com/office/drawing/2014/main" id="{165632E0-8835-C794-8DEC-E9D136BF43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02083" y="4909931"/>
            <a:ext cx="519997" cy="519997"/>
          </a:xfrm>
          <a:prstGeom prst="rect">
            <a:avLst/>
          </a:prstGeom>
        </p:spPr>
      </p:pic>
    </p:spTree>
    <p:extLst>
      <p:ext uri="{BB962C8B-B14F-4D97-AF65-F5344CB8AC3E}">
        <p14:creationId xmlns:p14="http://schemas.microsoft.com/office/powerpoint/2010/main" val="33430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2ED7-EB37-C44C-AD09-CBEF7835386D}"/>
              </a:ext>
            </a:extLst>
          </p:cNvPr>
          <p:cNvSpPr>
            <a:spLocks noGrp="1"/>
          </p:cNvSpPr>
          <p:nvPr>
            <p:ph type="title"/>
          </p:nvPr>
        </p:nvSpPr>
        <p:spPr>
          <a:xfrm>
            <a:off x="838200" y="367139"/>
            <a:ext cx="10515600" cy="1325563"/>
          </a:xfrm>
        </p:spPr>
        <p:txBody>
          <a:bodyPr vert="horz" lIns="91440" tIns="45720" rIns="91440" bIns="45720" rtlCol="0" anchor="ctr">
            <a:normAutofit/>
          </a:bodyPr>
          <a:lstStyle/>
          <a:p>
            <a:r>
              <a:rPr lang="en-US" b="1" dirty="0">
                <a:latin typeface="Neutra Text TT Bold Italic" panose="02000800050000090004" pitchFamily="2" charset="0"/>
              </a:rPr>
              <a:t>Current State</a:t>
            </a:r>
          </a:p>
        </p:txBody>
      </p:sp>
      <p:sp>
        <p:nvSpPr>
          <p:cNvPr id="20" name="TextBox 19">
            <a:extLst>
              <a:ext uri="{FF2B5EF4-FFF2-40B4-BE49-F238E27FC236}">
                <a16:creationId xmlns:a16="http://schemas.microsoft.com/office/drawing/2014/main" id="{2434C937-3E8A-1C3C-1D4A-2E1CEF4CDE24}"/>
              </a:ext>
            </a:extLst>
          </p:cNvPr>
          <p:cNvSpPr txBox="1"/>
          <p:nvPr/>
        </p:nvSpPr>
        <p:spPr>
          <a:xfrm>
            <a:off x="1002921" y="2747985"/>
            <a:ext cx="2865530" cy="400110"/>
          </a:xfrm>
          <a:prstGeom prst="rect">
            <a:avLst/>
          </a:prstGeom>
          <a:noFill/>
        </p:spPr>
        <p:txBody>
          <a:bodyPr wrap="square" rtlCol="0">
            <a:spAutoFit/>
          </a:bodyPr>
          <a:lstStyle/>
          <a:p>
            <a:r>
              <a:rPr lang="en-US" sz="2000" b="1" dirty="0">
                <a:effectLst>
                  <a:outerShdw blurRad="50800" dist="38100" dir="2700000" algn="tl" rotWithShape="0">
                    <a:prstClr val="black">
                      <a:alpha val="40000"/>
                    </a:prstClr>
                  </a:outerShdw>
                </a:effectLst>
                <a:latin typeface="Avenir Next LT Pro" panose="020B0504020202020204" pitchFamily="34" charset="0"/>
              </a:rPr>
              <a:t>OPEN</a:t>
            </a:r>
          </a:p>
        </p:txBody>
      </p:sp>
      <p:sp>
        <p:nvSpPr>
          <p:cNvPr id="21" name="TextBox 20">
            <a:extLst>
              <a:ext uri="{FF2B5EF4-FFF2-40B4-BE49-F238E27FC236}">
                <a16:creationId xmlns:a16="http://schemas.microsoft.com/office/drawing/2014/main" id="{5276A233-6E52-D91F-A88A-737B5EE82A4F}"/>
              </a:ext>
            </a:extLst>
          </p:cNvPr>
          <p:cNvSpPr txBox="1"/>
          <p:nvPr/>
        </p:nvSpPr>
        <p:spPr>
          <a:xfrm>
            <a:off x="987056" y="2961773"/>
            <a:ext cx="1830208" cy="1015663"/>
          </a:xfrm>
          <a:prstGeom prst="rect">
            <a:avLst/>
          </a:prstGeom>
          <a:noFill/>
        </p:spPr>
        <p:txBody>
          <a:bodyPr wrap="square" rtlCol="0">
            <a:spAutoFit/>
          </a:bodyPr>
          <a:lstStyle>
            <a:defPPr>
              <a:defRPr lang="en-US"/>
            </a:defPPr>
            <a:lvl1pPr>
              <a:defRPr sz="6000" b="1" spc="-300">
                <a:solidFill>
                  <a:srgbClr val="8B9276"/>
                </a:solidFill>
                <a:effectLst>
                  <a:reflection blurRad="6350" stA="35000" endPos="34000" dir="5400000" sy="-100000" algn="bl" rotWithShape="0"/>
                </a:effectLst>
                <a:latin typeface="Avenir Next LT Pro" panose="020B0504020202020204" pitchFamily="34" charset="0"/>
              </a:defRPr>
            </a:lvl1pPr>
          </a:lstStyle>
          <a:p>
            <a:r>
              <a:rPr lang="en-US" dirty="0">
                <a:solidFill>
                  <a:schemeClr val="accent1">
                    <a:lumMod val="75000"/>
                    <a:lumOff val="25000"/>
                  </a:schemeClr>
                </a:solidFill>
              </a:rPr>
              <a:t>707</a:t>
            </a:r>
          </a:p>
        </p:txBody>
      </p:sp>
      <p:sp>
        <p:nvSpPr>
          <p:cNvPr id="22" name="TextBox 21">
            <a:extLst>
              <a:ext uri="{FF2B5EF4-FFF2-40B4-BE49-F238E27FC236}">
                <a16:creationId xmlns:a16="http://schemas.microsoft.com/office/drawing/2014/main" id="{E59DC83C-AB2E-315B-9F99-CDDED0A3C5D0}"/>
              </a:ext>
            </a:extLst>
          </p:cNvPr>
          <p:cNvSpPr txBox="1"/>
          <p:nvPr/>
        </p:nvSpPr>
        <p:spPr>
          <a:xfrm>
            <a:off x="2540445" y="3063637"/>
            <a:ext cx="3892253" cy="338554"/>
          </a:xfrm>
          <a:prstGeom prst="rect">
            <a:avLst/>
          </a:prstGeom>
          <a:noFill/>
        </p:spPr>
        <p:txBody>
          <a:bodyPr wrap="square" rtlCol="0">
            <a:spAutoFit/>
          </a:bodyPr>
          <a:lstStyle/>
          <a:p>
            <a:r>
              <a:rPr lang="en-US" sz="1600" dirty="0">
                <a:effectLst/>
                <a:latin typeface="Avenir Next LT Pro" panose="020B0504020202020204" pitchFamily="34" charset="0"/>
              </a:rPr>
              <a:t>Posted to job boards, actively recruiting</a:t>
            </a:r>
          </a:p>
        </p:txBody>
      </p:sp>
      <p:sp>
        <p:nvSpPr>
          <p:cNvPr id="11" name="TextBox 10">
            <a:extLst>
              <a:ext uri="{FF2B5EF4-FFF2-40B4-BE49-F238E27FC236}">
                <a16:creationId xmlns:a16="http://schemas.microsoft.com/office/drawing/2014/main" id="{88147028-4F5C-4FE1-4606-5C68B051843F}"/>
              </a:ext>
            </a:extLst>
          </p:cNvPr>
          <p:cNvSpPr txBox="1"/>
          <p:nvPr/>
        </p:nvSpPr>
        <p:spPr>
          <a:xfrm>
            <a:off x="6606279" y="2743381"/>
            <a:ext cx="3646494" cy="400110"/>
          </a:xfrm>
          <a:prstGeom prst="rect">
            <a:avLst/>
          </a:prstGeom>
          <a:noFill/>
        </p:spPr>
        <p:txBody>
          <a:bodyPr wrap="square" rtlCol="0">
            <a:spAutoFit/>
          </a:bodyPr>
          <a:lstStyle>
            <a:defPPr>
              <a:defRPr lang="en-US"/>
            </a:defPPr>
            <a:lvl1pPr>
              <a:defRPr sz="1600" b="1">
                <a:effectLst/>
                <a:latin typeface="Avenir Next LT Pro" panose="020B0504020202020204" pitchFamily="34" charset="0"/>
              </a:defRPr>
            </a:lvl1pPr>
          </a:lstStyle>
          <a:p>
            <a:r>
              <a:rPr lang="en-US" sz="2000" dirty="0">
                <a:effectLst>
                  <a:outerShdw blurRad="50800" dist="38100" dir="2700000" algn="tl" rotWithShape="0">
                    <a:prstClr val="black">
                      <a:alpha val="40000"/>
                    </a:prstClr>
                  </a:outerShdw>
                </a:effectLst>
              </a:rPr>
              <a:t>PENDING</a:t>
            </a:r>
          </a:p>
        </p:txBody>
      </p:sp>
      <p:sp>
        <p:nvSpPr>
          <p:cNvPr id="12" name="TextBox 11">
            <a:extLst>
              <a:ext uri="{FF2B5EF4-FFF2-40B4-BE49-F238E27FC236}">
                <a16:creationId xmlns:a16="http://schemas.microsoft.com/office/drawing/2014/main" id="{4044FC52-D441-BAAD-DC6E-B7F0DDE87709}"/>
              </a:ext>
            </a:extLst>
          </p:cNvPr>
          <p:cNvSpPr txBox="1"/>
          <p:nvPr/>
        </p:nvSpPr>
        <p:spPr>
          <a:xfrm>
            <a:off x="6590414" y="2921168"/>
            <a:ext cx="1781386" cy="1015663"/>
          </a:xfrm>
          <a:prstGeom prst="rect">
            <a:avLst/>
          </a:prstGeom>
          <a:noFill/>
        </p:spPr>
        <p:txBody>
          <a:bodyPr wrap="square" rtlCol="0">
            <a:spAutoFit/>
          </a:bodyPr>
          <a:lstStyle>
            <a:defPPr>
              <a:defRPr lang="en-US"/>
            </a:defPPr>
            <a:lvl1pPr>
              <a:defRPr sz="6000" b="1" spc="-300">
                <a:solidFill>
                  <a:srgbClr val="8B9276"/>
                </a:solidFill>
                <a:effectLst>
                  <a:reflection blurRad="6350" stA="55000" endA="300" endPos="45500" dir="5400000" sy="-100000" algn="bl" rotWithShape="0"/>
                </a:effectLst>
                <a:latin typeface="Avenir Next LT Pro" panose="020B0504020202020204" pitchFamily="34" charset="0"/>
              </a:defRPr>
            </a:lvl1pPr>
          </a:lstStyle>
          <a:p>
            <a:r>
              <a:rPr lang="en-US" dirty="0">
                <a:solidFill>
                  <a:schemeClr val="accent1">
                    <a:lumMod val="75000"/>
                    <a:lumOff val="25000"/>
                  </a:schemeClr>
                </a:solidFill>
                <a:effectLst>
                  <a:reflection blurRad="6350" stA="35000" endPos="34000" dir="5400000" sy="-100000" algn="bl" rotWithShape="0"/>
                </a:effectLst>
              </a:rPr>
              <a:t>145</a:t>
            </a:r>
          </a:p>
        </p:txBody>
      </p:sp>
      <p:sp>
        <p:nvSpPr>
          <p:cNvPr id="13" name="TextBox 12">
            <a:extLst>
              <a:ext uri="{FF2B5EF4-FFF2-40B4-BE49-F238E27FC236}">
                <a16:creationId xmlns:a16="http://schemas.microsoft.com/office/drawing/2014/main" id="{FCDBD0E9-0568-205E-7660-A548EE7FCA06}"/>
              </a:ext>
            </a:extLst>
          </p:cNvPr>
          <p:cNvSpPr txBox="1"/>
          <p:nvPr/>
        </p:nvSpPr>
        <p:spPr>
          <a:xfrm>
            <a:off x="8143803" y="3037110"/>
            <a:ext cx="4158068" cy="338554"/>
          </a:xfrm>
          <a:prstGeom prst="rect">
            <a:avLst/>
          </a:prstGeom>
          <a:noFill/>
        </p:spPr>
        <p:txBody>
          <a:bodyPr wrap="square" rtlCol="0">
            <a:spAutoFit/>
          </a:bodyPr>
          <a:lstStyle>
            <a:defPPr>
              <a:defRPr lang="en-US"/>
            </a:defPPr>
            <a:lvl1pPr>
              <a:defRPr sz="1600">
                <a:effectLst/>
                <a:latin typeface="Avenir Next LT Pro" panose="020B0504020202020204" pitchFamily="34" charset="0"/>
              </a:defRPr>
            </a:lvl1pPr>
          </a:lstStyle>
          <a:p>
            <a:r>
              <a:rPr lang="en-US" dirty="0"/>
              <a:t>Awaiting the posting process</a:t>
            </a:r>
          </a:p>
        </p:txBody>
      </p:sp>
    </p:spTree>
    <p:extLst>
      <p:ext uri="{BB962C8B-B14F-4D97-AF65-F5344CB8AC3E}">
        <p14:creationId xmlns:p14="http://schemas.microsoft.com/office/powerpoint/2010/main" val="17923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2ED7-EB37-C44C-AD09-CBEF7835386D}"/>
              </a:ext>
            </a:extLst>
          </p:cNvPr>
          <p:cNvSpPr>
            <a:spLocks noGrp="1"/>
          </p:cNvSpPr>
          <p:nvPr>
            <p:ph type="title"/>
          </p:nvPr>
        </p:nvSpPr>
        <p:spPr>
          <a:xfrm>
            <a:off x="838200" y="365125"/>
            <a:ext cx="5126664" cy="1325563"/>
          </a:xfrm>
        </p:spPr>
        <p:txBody>
          <a:bodyPr/>
          <a:lstStyle/>
          <a:p>
            <a:r>
              <a:rPr lang="en-US" dirty="0">
                <a:latin typeface="Neutra Text TT Bold Italic" panose="02000800050000090004" pitchFamily="2" charset="0"/>
              </a:rPr>
              <a:t>Last Month, Last Year</a:t>
            </a:r>
          </a:p>
        </p:txBody>
      </p:sp>
      <p:sp>
        <p:nvSpPr>
          <p:cNvPr id="3" name="Content Placeholder 2">
            <a:extLst>
              <a:ext uri="{FF2B5EF4-FFF2-40B4-BE49-F238E27FC236}">
                <a16:creationId xmlns:a16="http://schemas.microsoft.com/office/drawing/2014/main" id="{6334C0E1-CDF3-9E40-A892-B4B101DFC038}"/>
              </a:ext>
            </a:extLst>
          </p:cNvPr>
          <p:cNvSpPr>
            <a:spLocks noGrp="1"/>
          </p:cNvSpPr>
          <p:nvPr>
            <p:ph sz="half" idx="1"/>
          </p:nvPr>
        </p:nvSpPr>
        <p:spPr>
          <a:xfrm>
            <a:off x="838200" y="1825625"/>
            <a:ext cx="3234063" cy="556068"/>
          </a:xfrm>
        </p:spPr>
        <p:txBody>
          <a:bodyPr>
            <a:normAutofit fontScale="92500"/>
          </a:bodyPr>
          <a:lstStyle/>
          <a:p>
            <a:pPr marL="0" indent="0">
              <a:buNone/>
            </a:pPr>
            <a:r>
              <a:rPr lang="en-US" dirty="0">
                <a:latin typeface="Avenir Next LT Pro" panose="020B0504020202020204" pitchFamily="34" charset="0"/>
              </a:rPr>
              <a:t>Last Month (March)</a:t>
            </a:r>
          </a:p>
          <a:p>
            <a:pPr lvl="1"/>
            <a:endParaRPr lang="en-US" dirty="0">
              <a:latin typeface="Avenir Next LT Pro" panose="020B0504020202020204" pitchFamily="34" charset="0"/>
            </a:endParaRPr>
          </a:p>
        </p:txBody>
      </p:sp>
      <p:sp>
        <p:nvSpPr>
          <p:cNvPr id="5" name="Content Placeholder 4">
            <a:extLst>
              <a:ext uri="{FF2B5EF4-FFF2-40B4-BE49-F238E27FC236}">
                <a16:creationId xmlns:a16="http://schemas.microsoft.com/office/drawing/2014/main" id="{FCC67C3E-DADD-7788-F5ED-4F2555488325}"/>
              </a:ext>
            </a:extLst>
          </p:cNvPr>
          <p:cNvSpPr>
            <a:spLocks noGrp="1"/>
          </p:cNvSpPr>
          <p:nvPr>
            <p:ph sz="half" idx="13"/>
          </p:nvPr>
        </p:nvSpPr>
        <p:spPr>
          <a:xfrm>
            <a:off x="6091931" y="3644875"/>
            <a:ext cx="4669465" cy="477664"/>
          </a:xfrm>
        </p:spPr>
        <p:txBody>
          <a:bodyPr>
            <a:normAutofit/>
          </a:bodyPr>
          <a:lstStyle/>
          <a:p>
            <a:pPr marL="0" indent="0">
              <a:buNone/>
            </a:pPr>
            <a:r>
              <a:rPr lang="en-US" sz="2400" dirty="0">
                <a:latin typeface="Avenir Next LT Pro" panose="020B0504020202020204" pitchFamily="34" charset="0"/>
              </a:rPr>
              <a:t>Biggest Month: August</a:t>
            </a:r>
          </a:p>
        </p:txBody>
      </p:sp>
      <p:cxnSp>
        <p:nvCxnSpPr>
          <p:cNvPr id="7" name="Straight Connector 6">
            <a:extLst>
              <a:ext uri="{FF2B5EF4-FFF2-40B4-BE49-F238E27FC236}">
                <a16:creationId xmlns:a16="http://schemas.microsoft.com/office/drawing/2014/main" id="{020CF7D7-1509-8ABE-F0CB-EDE0D3748095}"/>
              </a:ext>
            </a:extLst>
          </p:cNvPr>
          <p:cNvCxnSpPr>
            <a:cxnSpLocks/>
          </p:cNvCxnSpPr>
          <p:nvPr/>
        </p:nvCxnSpPr>
        <p:spPr>
          <a:xfrm>
            <a:off x="5465134" y="2057263"/>
            <a:ext cx="0" cy="3359888"/>
          </a:xfrm>
          <a:prstGeom prst="line">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41D7BD2-EB9F-882F-13F3-564245028CAE}"/>
              </a:ext>
            </a:extLst>
          </p:cNvPr>
          <p:cNvSpPr txBox="1">
            <a:spLocks/>
          </p:cNvSpPr>
          <p:nvPr/>
        </p:nvSpPr>
        <p:spPr>
          <a:xfrm>
            <a:off x="6091931" y="1825624"/>
            <a:ext cx="3021779" cy="477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eutra Text Book Alt" panose="02000600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eutra Text Book Alt" panose="02000600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eutra Text Book Alt" panose="02000600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eutra Text Book Alt" panose="02000600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eutra Text Book Alt" panose="02000600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venir Next LT Pro" panose="020B0504020202020204" pitchFamily="34" charset="0"/>
              </a:rPr>
              <a:t>Last year (2022)</a:t>
            </a:r>
          </a:p>
          <a:p>
            <a:pPr lvl="1"/>
            <a:endParaRPr lang="en-US" sz="6000" dirty="0">
              <a:latin typeface="Avenir Next LT Pro" panose="020B0504020202020204" pitchFamily="34" charset="0"/>
            </a:endParaRPr>
          </a:p>
        </p:txBody>
      </p:sp>
      <p:sp>
        <p:nvSpPr>
          <p:cNvPr id="14" name="TextBox 13">
            <a:extLst>
              <a:ext uri="{FF2B5EF4-FFF2-40B4-BE49-F238E27FC236}">
                <a16:creationId xmlns:a16="http://schemas.microsoft.com/office/drawing/2014/main" id="{B7D9DC75-93B8-E6B1-3066-3650D219429C}"/>
              </a:ext>
            </a:extLst>
          </p:cNvPr>
          <p:cNvSpPr txBox="1"/>
          <p:nvPr/>
        </p:nvSpPr>
        <p:spPr>
          <a:xfrm>
            <a:off x="6091930" y="2197462"/>
            <a:ext cx="2202545" cy="1015663"/>
          </a:xfrm>
          <a:prstGeom prst="rect">
            <a:avLst/>
          </a:prstGeom>
          <a:noFill/>
        </p:spPr>
        <p:txBody>
          <a:bodyPr wrap="square" rtlCol="0">
            <a:spAutoFit/>
          </a:bodyPr>
          <a:lstStyle/>
          <a:p>
            <a:r>
              <a:rPr lang="en-US" sz="6000" b="1" spc="-300" dirty="0">
                <a:solidFill>
                  <a:srgbClr val="8B9276"/>
                </a:solidFill>
                <a:effectLst/>
                <a:latin typeface="Avenir Next LT Pro" panose="020B0504020202020204" pitchFamily="34" charset="0"/>
              </a:rPr>
              <a:t>1,393</a:t>
            </a:r>
            <a:endParaRPr lang="en-US" sz="6000" b="1" spc="-300" dirty="0">
              <a:solidFill>
                <a:srgbClr val="8B9276"/>
              </a:solidFill>
              <a:latin typeface="Avenir Next LT Pro" panose="020B0504020202020204" pitchFamily="34" charset="0"/>
            </a:endParaRPr>
          </a:p>
        </p:txBody>
      </p:sp>
      <p:sp>
        <p:nvSpPr>
          <p:cNvPr id="15" name="TextBox 14">
            <a:extLst>
              <a:ext uri="{FF2B5EF4-FFF2-40B4-BE49-F238E27FC236}">
                <a16:creationId xmlns:a16="http://schemas.microsoft.com/office/drawing/2014/main" id="{192AF6B2-40C7-FEA1-F353-9F50D481E4BA}"/>
              </a:ext>
            </a:extLst>
          </p:cNvPr>
          <p:cNvSpPr txBox="1"/>
          <p:nvPr/>
        </p:nvSpPr>
        <p:spPr>
          <a:xfrm>
            <a:off x="8294475" y="2354560"/>
            <a:ext cx="3264195" cy="584775"/>
          </a:xfrm>
          <a:prstGeom prst="rect">
            <a:avLst/>
          </a:prstGeom>
          <a:noFill/>
        </p:spPr>
        <p:txBody>
          <a:bodyPr wrap="square">
            <a:spAutoFit/>
          </a:bodyPr>
          <a:lstStyle>
            <a:defPPr>
              <a:defRPr lang="en-US"/>
            </a:defPPr>
            <a:lvl1pPr>
              <a:defRPr sz="1600">
                <a:latin typeface="Avenir Next LT Pro" panose="020B0504020202020204" pitchFamily="34" charset="0"/>
              </a:defRPr>
            </a:lvl1pPr>
          </a:lstStyle>
          <a:p>
            <a:r>
              <a:rPr lang="en-US" dirty="0"/>
              <a:t>Accepted External Positions (904 Internal Accepted Positions) </a:t>
            </a:r>
          </a:p>
        </p:txBody>
      </p:sp>
      <p:sp>
        <p:nvSpPr>
          <p:cNvPr id="16" name="TextBox 15">
            <a:extLst>
              <a:ext uri="{FF2B5EF4-FFF2-40B4-BE49-F238E27FC236}">
                <a16:creationId xmlns:a16="http://schemas.microsoft.com/office/drawing/2014/main" id="{B465F272-E6C7-E06F-9CBA-4E35ADE4955F}"/>
              </a:ext>
            </a:extLst>
          </p:cNvPr>
          <p:cNvSpPr txBox="1"/>
          <p:nvPr/>
        </p:nvSpPr>
        <p:spPr>
          <a:xfrm>
            <a:off x="6091931" y="4046457"/>
            <a:ext cx="1575754" cy="1015663"/>
          </a:xfrm>
          <a:prstGeom prst="rect">
            <a:avLst/>
          </a:prstGeom>
          <a:noFill/>
        </p:spPr>
        <p:txBody>
          <a:bodyPr wrap="square" rtlCol="0">
            <a:spAutoFit/>
          </a:bodyPr>
          <a:lstStyle/>
          <a:p>
            <a:r>
              <a:rPr lang="en-US" sz="6000" b="1" spc="-300" dirty="0">
                <a:solidFill>
                  <a:srgbClr val="8B9276"/>
                </a:solidFill>
                <a:effectLst/>
                <a:latin typeface="Avenir Next LT Pro" panose="020B0504020202020204" pitchFamily="34" charset="0"/>
              </a:rPr>
              <a:t>141</a:t>
            </a:r>
            <a:endParaRPr lang="en-US" sz="6000" b="1" spc="-300" dirty="0">
              <a:solidFill>
                <a:srgbClr val="8B9276"/>
              </a:solidFill>
              <a:latin typeface="Avenir Next LT Pro" panose="020B0504020202020204" pitchFamily="34" charset="0"/>
            </a:endParaRPr>
          </a:p>
        </p:txBody>
      </p:sp>
      <p:sp>
        <p:nvSpPr>
          <p:cNvPr id="17" name="TextBox 16">
            <a:extLst>
              <a:ext uri="{FF2B5EF4-FFF2-40B4-BE49-F238E27FC236}">
                <a16:creationId xmlns:a16="http://schemas.microsoft.com/office/drawing/2014/main" id="{DD939A94-10A1-C0F9-001B-411C8DF03B73}"/>
              </a:ext>
            </a:extLst>
          </p:cNvPr>
          <p:cNvSpPr txBox="1"/>
          <p:nvPr/>
        </p:nvSpPr>
        <p:spPr>
          <a:xfrm>
            <a:off x="7667685" y="4208783"/>
            <a:ext cx="3565975" cy="584775"/>
          </a:xfrm>
          <a:prstGeom prst="rect">
            <a:avLst/>
          </a:prstGeom>
          <a:noFill/>
        </p:spPr>
        <p:txBody>
          <a:bodyPr wrap="square">
            <a:spAutoFit/>
          </a:bodyPr>
          <a:lstStyle>
            <a:defPPr>
              <a:defRPr lang="en-US"/>
            </a:defPPr>
            <a:lvl1pPr>
              <a:defRPr sz="1600">
                <a:latin typeface="Avenir Next LT Pro" panose="020B0504020202020204" pitchFamily="34" charset="0"/>
              </a:defRPr>
            </a:lvl1pPr>
          </a:lstStyle>
          <a:p>
            <a:r>
              <a:rPr lang="en-US" dirty="0"/>
              <a:t>Accepted External Positions (83 Internal Accepted Positions)</a:t>
            </a:r>
          </a:p>
        </p:txBody>
      </p:sp>
      <p:graphicFrame>
        <p:nvGraphicFramePr>
          <p:cNvPr id="20" name="Chart 19">
            <a:extLst>
              <a:ext uri="{FF2B5EF4-FFF2-40B4-BE49-F238E27FC236}">
                <a16:creationId xmlns:a16="http://schemas.microsoft.com/office/drawing/2014/main" id="{FDFE3208-A7CE-B988-C694-995EAF583816}"/>
              </a:ext>
            </a:extLst>
          </p:cNvPr>
          <p:cNvGraphicFramePr/>
          <p:nvPr>
            <p:extLst>
              <p:ext uri="{D42A27DB-BD31-4B8C-83A1-F6EECF244321}">
                <p14:modId xmlns:p14="http://schemas.microsoft.com/office/powerpoint/2010/main" val="498114382"/>
              </p:ext>
            </p:extLst>
          </p:nvPr>
        </p:nvGraphicFramePr>
        <p:xfrm>
          <a:off x="971414" y="2282408"/>
          <a:ext cx="3760072" cy="2870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272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C96E2-8F03-791C-6011-3B0287CFBF3D}"/>
              </a:ext>
            </a:extLst>
          </p:cNvPr>
          <p:cNvSpPr>
            <a:spLocks noGrp="1"/>
          </p:cNvSpPr>
          <p:nvPr>
            <p:ph type="title"/>
          </p:nvPr>
        </p:nvSpPr>
        <p:spPr/>
        <p:txBody>
          <a:bodyPr>
            <a:noAutofit/>
          </a:bodyPr>
          <a:lstStyle/>
          <a:p>
            <a:r>
              <a:rPr lang="en-US" sz="5400" dirty="0">
                <a:effectLst>
                  <a:outerShdw blurRad="38100" dist="38100" dir="2700000" algn="tl">
                    <a:srgbClr val="000000">
                      <a:alpha val="43137"/>
                    </a:srgbClr>
                  </a:outerShdw>
                </a:effectLst>
                <a:latin typeface="Neutra Display TT Titling" panose="02000600040000020004" pitchFamily="2" charset="0"/>
              </a:rPr>
              <a:t>Build our Message and Marketing</a:t>
            </a:r>
          </a:p>
        </p:txBody>
      </p:sp>
    </p:spTree>
    <p:extLst>
      <p:ext uri="{BB962C8B-B14F-4D97-AF65-F5344CB8AC3E}">
        <p14:creationId xmlns:p14="http://schemas.microsoft.com/office/powerpoint/2010/main" val="416615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2ED7-EB37-C44C-AD09-CBEF7835386D}"/>
              </a:ext>
            </a:extLst>
          </p:cNvPr>
          <p:cNvSpPr>
            <a:spLocks noGrp="1"/>
          </p:cNvSpPr>
          <p:nvPr>
            <p:ph type="title"/>
          </p:nvPr>
        </p:nvSpPr>
        <p:spPr/>
        <p:txBody>
          <a:bodyPr/>
          <a:lstStyle/>
          <a:p>
            <a:r>
              <a:rPr lang="en-US" dirty="0">
                <a:latin typeface="Neutra Text TT Bold Italic" panose="02000800050000090004" pitchFamily="2" charset="0"/>
              </a:rPr>
              <a:t>Building Our Message</a:t>
            </a:r>
          </a:p>
        </p:txBody>
      </p:sp>
      <p:sp>
        <p:nvSpPr>
          <p:cNvPr id="3" name="Content Placeholder 2">
            <a:extLst>
              <a:ext uri="{FF2B5EF4-FFF2-40B4-BE49-F238E27FC236}">
                <a16:creationId xmlns:a16="http://schemas.microsoft.com/office/drawing/2014/main" id="{6334C0E1-CDF3-9E40-A892-B4B101DFC038}"/>
              </a:ext>
            </a:extLst>
          </p:cNvPr>
          <p:cNvSpPr>
            <a:spLocks noGrp="1"/>
          </p:cNvSpPr>
          <p:nvPr>
            <p:ph idx="1"/>
          </p:nvPr>
        </p:nvSpPr>
        <p:spPr>
          <a:xfrm>
            <a:off x="838200" y="1825624"/>
            <a:ext cx="10515600" cy="4809092"/>
          </a:xfrm>
        </p:spPr>
        <p:txBody>
          <a:bodyPr>
            <a:normAutofit/>
          </a:bodyPr>
          <a:lstStyle/>
          <a:p>
            <a:pPr marL="0" indent="0">
              <a:spcBef>
                <a:spcPts val="0"/>
              </a:spcBef>
              <a:buNone/>
            </a:pPr>
            <a:r>
              <a:rPr lang="en-US" sz="2000" b="1" dirty="0">
                <a:latin typeface="Avenir Next LT Pro" panose="020B0504020202020204" pitchFamily="34" charset="0"/>
              </a:rPr>
              <a:t>Employee Value Proposition</a:t>
            </a:r>
          </a:p>
          <a:p>
            <a:pPr marL="0" indent="0">
              <a:spcBef>
                <a:spcPts val="0"/>
              </a:spcBef>
              <a:buNone/>
            </a:pPr>
            <a:r>
              <a:rPr lang="en-US" sz="1400" dirty="0">
                <a:latin typeface="Avenir Next LT Pro" panose="020B0504020202020204" pitchFamily="34" charset="0"/>
              </a:rPr>
              <a:t>An Employee Value Proposition (EVP) is part of an employer’s branding strategy that represents everything of value that the employer has to offer it is employees. (Items such as pay, benefits, career development, culture)</a:t>
            </a:r>
          </a:p>
          <a:p>
            <a:pPr marL="0" indent="0">
              <a:spcBef>
                <a:spcPts val="0"/>
              </a:spcBef>
              <a:buNone/>
            </a:pPr>
            <a:endParaRPr lang="en-US" sz="1400" dirty="0">
              <a:latin typeface="Avenir Next LT Pro" panose="020B0504020202020204" pitchFamily="34" charset="0"/>
            </a:endParaRPr>
          </a:p>
          <a:p>
            <a:pPr marL="0" indent="0">
              <a:spcBef>
                <a:spcPts val="0"/>
              </a:spcBef>
              <a:buNone/>
            </a:pPr>
            <a:r>
              <a:rPr lang="en-US" sz="1400" dirty="0">
                <a:latin typeface="Avenir Next LT Pro" panose="020B0504020202020204" pitchFamily="34" charset="0"/>
              </a:rPr>
              <a:t>We are aligning our efforts including flyers, presentations and messaging to highlight what makes Asante unique. </a:t>
            </a:r>
          </a:p>
          <a:p>
            <a:pPr marL="0" indent="0">
              <a:buNone/>
            </a:pPr>
            <a:endParaRPr lang="en-US" sz="1400" dirty="0">
              <a:latin typeface="Avenir Next LT Pro" panose="020B0504020202020204" pitchFamily="34" charset="0"/>
            </a:endParaRPr>
          </a:p>
          <a:p>
            <a:pPr marL="0" indent="0">
              <a:spcBef>
                <a:spcPts val="0"/>
              </a:spcBef>
              <a:spcAft>
                <a:spcPts val="600"/>
              </a:spcAft>
              <a:buNone/>
            </a:pPr>
            <a:r>
              <a:rPr lang="en-US" sz="2000" b="1" dirty="0">
                <a:latin typeface="Avenir Next LT Pro" panose="020B0504020202020204" pitchFamily="34" charset="0"/>
              </a:rPr>
              <a:t>Key EVP Elements</a:t>
            </a:r>
          </a:p>
          <a:p>
            <a:pPr>
              <a:spcBef>
                <a:spcPts val="0"/>
              </a:spcBef>
              <a:spcAft>
                <a:spcPts val="600"/>
              </a:spcAft>
            </a:pPr>
            <a:r>
              <a:rPr lang="en-US" sz="1400" dirty="0">
                <a:latin typeface="Avenir Next LT Pro" panose="020B0504020202020204" pitchFamily="34" charset="0"/>
              </a:rPr>
              <a:t>Financial rewards (compensation, bonuses, incentives)</a:t>
            </a:r>
          </a:p>
          <a:p>
            <a:pPr>
              <a:spcBef>
                <a:spcPts val="0"/>
              </a:spcBef>
              <a:spcAft>
                <a:spcPts val="600"/>
              </a:spcAft>
            </a:pPr>
            <a:r>
              <a:rPr lang="en-US" sz="1400" dirty="0">
                <a:latin typeface="Avenir Next LT Pro" panose="020B0504020202020204" pitchFamily="34" charset="0"/>
              </a:rPr>
              <a:t>Benefits (ETO, health insurance, retirement, family leave, student loan repayment)</a:t>
            </a:r>
          </a:p>
          <a:p>
            <a:pPr>
              <a:spcBef>
                <a:spcPts val="0"/>
              </a:spcBef>
              <a:spcAft>
                <a:spcPts val="600"/>
              </a:spcAft>
            </a:pPr>
            <a:r>
              <a:rPr lang="en-US" sz="1400" dirty="0">
                <a:latin typeface="Avenir Next LT Pro" panose="020B0504020202020204" pitchFamily="34" charset="0"/>
              </a:rPr>
              <a:t>Career Development (AFLEC, technical training, mentorship programs, promotions, tuition reimbursement, paid educational courses)</a:t>
            </a:r>
          </a:p>
          <a:p>
            <a:pPr>
              <a:spcBef>
                <a:spcPts val="0"/>
              </a:spcBef>
              <a:spcAft>
                <a:spcPts val="600"/>
              </a:spcAft>
            </a:pPr>
            <a:r>
              <a:rPr lang="en-US" sz="1400" dirty="0">
                <a:latin typeface="Avenir Next LT Pro" panose="020B0504020202020204" pitchFamily="34" charset="0"/>
              </a:rPr>
              <a:t>Additional monetary/non-monetary perks (gym memberships, flexible hours, WFH)</a:t>
            </a:r>
          </a:p>
          <a:p>
            <a:pPr>
              <a:spcBef>
                <a:spcPts val="0"/>
              </a:spcBef>
              <a:spcAft>
                <a:spcPts val="600"/>
              </a:spcAft>
            </a:pPr>
            <a:r>
              <a:rPr lang="en-US" sz="1400" dirty="0">
                <a:latin typeface="Avenir Next LT Pro" panose="020B0504020202020204" pitchFamily="34" charset="0"/>
              </a:rPr>
              <a:t>Positive work environment that provides autonomy and recognition while promoting work/life integration</a:t>
            </a:r>
          </a:p>
          <a:p>
            <a:pPr>
              <a:spcBef>
                <a:spcPts val="0"/>
              </a:spcBef>
              <a:spcAft>
                <a:spcPts val="600"/>
              </a:spcAft>
            </a:pPr>
            <a:r>
              <a:rPr lang="en-US" sz="1400" dirty="0">
                <a:latin typeface="Avenir Next LT Pro" panose="020B0504020202020204" pitchFamily="34" charset="0"/>
              </a:rPr>
              <a:t>Statements about company culture, goals and values such as communication, collaboration and position relationships between teams and leadership</a:t>
            </a:r>
          </a:p>
        </p:txBody>
      </p:sp>
    </p:spTree>
    <p:extLst>
      <p:ext uri="{BB962C8B-B14F-4D97-AF65-F5344CB8AC3E}">
        <p14:creationId xmlns:p14="http://schemas.microsoft.com/office/powerpoint/2010/main" val="338878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2ED7-EB37-C44C-AD09-CBEF7835386D}"/>
              </a:ext>
            </a:extLst>
          </p:cNvPr>
          <p:cNvSpPr>
            <a:spLocks noGrp="1"/>
          </p:cNvSpPr>
          <p:nvPr>
            <p:ph type="title"/>
          </p:nvPr>
        </p:nvSpPr>
        <p:spPr/>
        <p:txBody>
          <a:bodyPr/>
          <a:lstStyle/>
          <a:p>
            <a:r>
              <a:rPr lang="en-US" dirty="0">
                <a:latin typeface="Neutra Text TT Bold Italic" panose="02000800050000090004" pitchFamily="2" charset="0"/>
              </a:rPr>
              <a:t>Marketing Our Message</a:t>
            </a:r>
          </a:p>
        </p:txBody>
      </p:sp>
      <p:sp>
        <p:nvSpPr>
          <p:cNvPr id="3" name="Content Placeholder 2">
            <a:extLst>
              <a:ext uri="{FF2B5EF4-FFF2-40B4-BE49-F238E27FC236}">
                <a16:creationId xmlns:a16="http://schemas.microsoft.com/office/drawing/2014/main" id="{6334C0E1-CDF3-9E40-A892-B4B101DFC038}"/>
              </a:ext>
            </a:extLst>
          </p:cNvPr>
          <p:cNvSpPr>
            <a:spLocks noGrp="1"/>
          </p:cNvSpPr>
          <p:nvPr>
            <p:ph sz="half" idx="1"/>
          </p:nvPr>
        </p:nvSpPr>
        <p:spPr>
          <a:xfrm>
            <a:off x="838199" y="1825625"/>
            <a:ext cx="5498805" cy="4309361"/>
          </a:xfrm>
        </p:spPr>
        <p:txBody>
          <a:bodyPr>
            <a:normAutofit/>
          </a:bodyPr>
          <a:lstStyle/>
          <a:p>
            <a:pPr marL="0" indent="0">
              <a:spcBef>
                <a:spcPts val="0"/>
              </a:spcBef>
              <a:spcAft>
                <a:spcPts val="600"/>
              </a:spcAft>
              <a:buNone/>
            </a:pPr>
            <a:r>
              <a:rPr lang="en-US" sz="2000" b="1" dirty="0">
                <a:latin typeface="Avenir Next LT Pro" panose="020B0504020202020204" pitchFamily="34" charset="0"/>
              </a:rPr>
              <a:t>Current Initiatives</a:t>
            </a:r>
          </a:p>
          <a:p>
            <a:pPr marL="0" indent="0">
              <a:spcBef>
                <a:spcPts val="0"/>
              </a:spcBef>
              <a:spcAft>
                <a:spcPts val="600"/>
              </a:spcAft>
              <a:buNone/>
            </a:pPr>
            <a:r>
              <a:rPr lang="en-US" sz="1400" dirty="0">
                <a:latin typeface="Avenir Next LT Pro" panose="020B0504020202020204" pitchFamily="34" charset="0"/>
              </a:rPr>
              <a:t>Our focus is on video testimonials that connect with candidates through the compassion, quality, and teamwork of our current staff. </a:t>
            </a:r>
          </a:p>
          <a:p>
            <a:pPr marL="0" indent="0">
              <a:spcBef>
                <a:spcPts val="0"/>
              </a:spcBef>
              <a:spcAft>
                <a:spcPts val="600"/>
              </a:spcAft>
              <a:buNone/>
            </a:pPr>
            <a:endParaRPr lang="en-US" sz="1400" dirty="0">
              <a:latin typeface="Avenir Next LT Pro" panose="020B0504020202020204" pitchFamily="34" charset="0"/>
            </a:endParaRPr>
          </a:p>
          <a:p>
            <a:pPr marL="0" indent="0">
              <a:spcBef>
                <a:spcPts val="0"/>
              </a:spcBef>
              <a:spcAft>
                <a:spcPts val="600"/>
              </a:spcAft>
              <a:buNone/>
            </a:pPr>
            <a:r>
              <a:rPr lang="en-US" sz="1400" dirty="0">
                <a:latin typeface="Avenir Next LT Pro" panose="020B0504020202020204" pitchFamily="34" charset="0"/>
              </a:rPr>
              <a:t>Building a library of location videos to showcase the region – A feature of our brand is where we’re located and how we integrate work into our lives.</a:t>
            </a:r>
          </a:p>
          <a:p>
            <a:pPr marL="0" indent="0">
              <a:spcBef>
                <a:spcPts val="0"/>
              </a:spcBef>
              <a:spcAft>
                <a:spcPts val="600"/>
              </a:spcAft>
              <a:buNone/>
            </a:pPr>
            <a:endParaRPr lang="en-US" sz="1400" dirty="0">
              <a:latin typeface="Avenir Next LT Pro" panose="020B0504020202020204" pitchFamily="34" charset="0"/>
            </a:endParaRPr>
          </a:p>
          <a:p>
            <a:pPr marL="0" indent="0">
              <a:spcBef>
                <a:spcPts val="0"/>
              </a:spcBef>
              <a:spcAft>
                <a:spcPts val="600"/>
              </a:spcAft>
              <a:buNone/>
            </a:pPr>
            <a:r>
              <a:rPr lang="en-US" sz="1400" dirty="0">
                <a:latin typeface="Avenir Next LT Pro" panose="020B0504020202020204" pitchFamily="34" charset="0"/>
              </a:rPr>
              <a:t>Reviewing Healthcare Marketing Organizations for a comprehensive Digital/Messaging campaign. </a:t>
            </a:r>
          </a:p>
          <a:p>
            <a:pPr marL="0" indent="0">
              <a:spcBef>
                <a:spcPts val="0"/>
              </a:spcBef>
              <a:spcAft>
                <a:spcPts val="600"/>
              </a:spcAft>
              <a:buNone/>
            </a:pPr>
            <a:endParaRPr lang="en-US" sz="1400" dirty="0">
              <a:latin typeface="Avenir Next LT Pro" panose="020B0504020202020204" pitchFamily="34" charset="0"/>
            </a:endParaRPr>
          </a:p>
          <a:p>
            <a:pPr marL="0" indent="0">
              <a:spcBef>
                <a:spcPts val="0"/>
              </a:spcBef>
              <a:spcAft>
                <a:spcPts val="600"/>
              </a:spcAft>
              <a:buNone/>
            </a:pPr>
            <a:r>
              <a:rPr lang="en-US" sz="1400" dirty="0">
                <a:latin typeface="Avenir Next LT Pro" panose="020B0504020202020204" pitchFamily="34" charset="0"/>
              </a:rPr>
              <a:t>Social media advertising to build awareness outside of the region and connect with those within.</a:t>
            </a:r>
          </a:p>
          <a:p>
            <a:pPr marL="0" indent="0">
              <a:spcBef>
                <a:spcPts val="0"/>
              </a:spcBef>
              <a:spcAft>
                <a:spcPts val="600"/>
              </a:spcAft>
              <a:buNone/>
            </a:pPr>
            <a:endParaRPr lang="en-US" sz="1400" dirty="0">
              <a:latin typeface="Avenir Next LT Pro" panose="020B0504020202020204" pitchFamily="34" charset="0"/>
            </a:endParaRPr>
          </a:p>
          <a:p>
            <a:pPr marL="0" indent="0">
              <a:spcBef>
                <a:spcPts val="0"/>
              </a:spcBef>
              <a:spcAft>
                <a:spcPts val="600"/>
              </a:spcAft>
              <a:buNone/>
            </a:pPr>
            <a:r>
              <a:rPr lang="en-US" sz="1400" dirty="0">
                <a:latin typeface="Avenir Next LT Pro" panose="020B0504020202020204" pitchFamily="34" charset="0"/>
              </a:rPr>
              <a:t>Email marketing campaigns to schools and prospective candidates to spark interest</a:t>
            </a:r>
          </a:p>
        </p:txBody>
      </p:sp>
      <p:pic>
        <p:nvPicPr>
          <p:cNvPr id="8" name="Online Media 7" title="Living in Southern Oregon">
            <a:hlinkClick r:id="" action="ppaction://media"/>
            <a:extLst>
              <a:ext uri="{FF2B5EF4-FFF2-40B4-BE49-F238E27FC236}">
                <a16:creationId xmlns:a16="http://schemas.microsoft.com/office/drawing/2014/main" id="{E43C0992-96E3-129E-0D7C-330038A123D7}"/>
              </a:ext>
            </a:extLst>
          </p:cNvPr>
          <p:cNvPicPr>
            <a:picLocks noRot="1" noChangeAspect="1"/>
          </p:cNvPicPr>
          <p:nvPr>
            <a:videoFile r:link="rId1"/>
          </p:nvPr>
        </p:nvPicPr>
        <p:blipFill>
          <a:blip r:embed="rId3"/>
          <a:stretch>
            <a:fillRect/>
          </a:stretch>
        </p:blipFill>
        <p:spPr>
          <a:xfrm>
            <a:off x="6736067" y="2593840"/>
            <a:ext cx="4907838" cy="2772929"/>
          </a:xfrm>
          <a:prstGeom prst="rect">
            <a:avLst/>
          </a:prstGeom>
          <a:ln>
            <a:noFill/>
          </a:ln>
          <a:effectLst>
            <a:outerShdw blurRad="177800" dist="101600" dir="3780000" sx="103000" sy="103000" algn="tl" rotWithShape="0">
              <a:prstClr val="black">
                <a:alpha val="18000"/>
              </a:prstClr>
            </a:outerShdw>
          </a:effectLst>
        </p:spPr>
      </p:pic>
    </p:spTree>
    <p:extLst>
      <p:ext uri="{BB962C8B-B14F-4D97-AF65-F5344CB8AC3E}">
        <p14:creationId xmlns:p14="http://schemas.microsoft.com/office/powerpoint/2010/main" val="320841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2ED7-EB37-C44C-AD09-CBEF7835386D}"/>
              </a:ext>
            </a:extLst>
          </p:cNvPr>
          <p:cNvSpPr>
            <a:spLocks noGrp="1"/>
          </p:cNvSpPr>
          <p:nvPr>
            <p:ph type="title"/>
          </p:nvPr>
        </p:nvSpPr>
        <p:spPr/>
        <p:txBody>
          <a:bodyPr/>
          <a:lstStyle/>
          <a:p>
            <a:r>
              <a:rPr lang="en-US" dirty="0">
                <a:latin typeface="Neutra Text TT Bold Italic" panose="02000800050000090004" pitchFamily="2" charset="0"/>
              </a:rPr>
              <a:t>School Partnerships</a:t>
            </a:r>
          </a:p>
        </p:txBody>
      </p:sp>
      <p:sp>
        <p:nvSpPr>
          <p:cNvPr id="3" name="Content Placeholder 2">
            <a:extLst>
              <a:ext uri="{FF2B5EF4-FFF2-40B4-BE49-F238E27FC236}">
                <a16:creationId xmlns:a16="http://schemas.microsoft.com/office/drawing/2014/main" id="{6334C0E1-CDF3-9E40-A892-B4B101DFC038}"/>
              </a:ext>
            </a:extLst>
          </p:cNvPr>
          <p:cNvSpPr>
            <a:spLocks noGrp="1"/>
          </p:cNvSpPr>
          <p:nvPr>
            <p:ph idx="1"/>
          </p:nvPr>
        </p:nvSpPr>
        <p:spPr>
          <a:xfrm>
            <a:off x="838200" y="1825624"/>
            <a:ext cx="10515600" cy="4312709"/>
          </a:xfrm>
        </p:spPr>
        <p:txBody>
          <a:bodyPr>
            <a:normAutofit/>
          </a:bodyPr>
          <a:lstStyle/>
          <a:p>
            <a:pPr marL="0" indent="0">
              <a:spcBef>
                <a:spcPts val="0"/>
              </a:spcBef>
              <a:spcAft>
                <a:spcPts val="600"/>
              </a:spcAft>
              <a:buNone/>
            </a:pPr>
            <a:r>
              <a:rPr lang="en-US" sz="1800" dirty="0">
                <a:latin typeface="Avenir Next LT Pro" panose="020B0504020202020204" pitchFamily="34" charset="0"/>
              </a:rPr>
              <a:t>Building </a:t>
            </a:r>
            <a:r>
              <a:rPr lang="en-US" sz="1800" b="1" dirty="0">
                <a:latin typeface="Avenir Next LT Pro" panose="020B0504020202020204" pitchFamily="34" charset="0"/>
              </a:rPr>
              <a:t>strong</a:t>
            </a:r>
            <a:r>
              <a:rPr lang="en-US" sz="1800" dirty="0">
                <a:latin typeface="Avenir Next LT Pro" panose="020B0504020202020204" pitchFamily="34" charset="0"/>
              </a:rPr>
              <a:t> relationships with local programs to develop Phlebotomist, CNAs, and Medical Assistants.</a:t>
            </a:r>
          </a:p>
          <a:p>
            <a:pPr marL="0" indent="0">
              <a:spcBef>
                <a:spcPts val="0"/>
              </a:spcBef>
              <a:spcAft>
                <a:spcPts val="600"/>
              </a:spcAft>
              <a:buNone/>
            </a:pPr>
            <a:endParaRPr lang="en-US" sz="1800" dirty="0">
              <a:latin typeface="Avenir Next LT Pro" panose="020B0504020202020204" pitchFamily="34" charset="0"/>
            </a:endParaRPr>
          </a:p>
          <a:p>
            <a:pPr marL="0" indent="0">
              <a:spcBef>
                <a:spcPts val="0"/>
              </a:spcBef>
              <a:spcAft>
                <a:spcPts val="600"/>
              </a:spcAft>
              <a:buNone/>
            </a:pPr>
            <a:r>
              <a:rPr lang="en-US" sz="1800" b="1" dirty="0">
                <a:latin typeface="Avenir Next LT Pro" panose="020B0504020202020204" pitchFamily="34" charset="0"/>
              </a:rPr>
              <a:t>Expanding</a:t>
            </a:r>
            <a:r>
              <a:rPr lang="en-US" sz="1800" dirty="0">
                <a:latin typeface="Avenir Next LT Pro" panose="020B0504020202020204" pitchFamily="34" charset="0"/>
              </a:rPr>
              <a:t> our partnerships with Oregon Nursing programs including LPNs. </a:t>
            </a:r>
          </a:p>
          <a:p>
            <a:pPr marL="0" indent="0">
              <a:spcBef>
                <a:spcPts val="0"/>
              </a:spcBef>
              <a:spcAft>
                <a:spcPts val="600"/>
              </a:spcAft>
              <a:buNone/>
            </a:pPr>
            <a:endParaRPr lang="en-US" sz="1800" dirty="0">
              <a:latin typeface="Avenir Next LT Pro" panose="020B0504020202020204" pitchFamily="34" charset="0"/>
            </a:endParaRPr>
          </a:p>
          <a:p>
            <a:pPr marL="0" indent="0">
              <a:spcBef>
                <a:spcPts val="0"/>
              </a:spcBef>
              <a:buNone/>
            </a:pPr>
            <a:r>
              <a:rPr lang="en-US" sz="1800" dirty="0">
                <a:latin typeface="Avenir Next LT Pro" panose="020B0504020202020204" pitchFamily="34" charset="0"/>
              </a:rPr>
              <a:t>Recruiters maintain relationships with program professors, advisors and directors</a:t>
            </a:r>
          </a:p>
          <a:p>
            <a:pPr>
              <a:spcBef>
                <a:spcPts val="0"/>
              </a:spcBef>
            </a:pPr>
            <a:r>
              <a:rPr lang="en-US" sz="1600" dirty="0">
                <a:latin typeface="Avenir Next LT Pro" panose="020B0504020202020204" pitchFamily="34" charset="0"/>
              </a:rPr>
              <a:t>Regular communication that includes upcoming events (networking, hiring events), deadlines (applications), recruiting opportunities (class visits, career fairs) and general updates.</a:t>
            </a:r>
          </a:p>
          <a:p>
            <a:pPr>
              <a:spcBef>
                <a:spcPts val="0"/>
              </a:spcBef>
            </a:pPr>
            <a:r>
              <a:rPr lang="en-US" sz="1600" dirty="0">
                <a:latin typeface="Avenir Next LT Pro" panose="020B0504020202020204" pitchFamily="34" charset="0"/>
              </a:rPr>
              <a:t>Actively answering questions and keeping open communication channels</a:t>
            </a:r>
          </a:p>
          <a:p>
            <a:pPr marL="0" indent="0">
              <a:spcBef>
                <a:spcPts val="0"/>
              </a:spcBef>
              <a:spcAft>
                <a:spcPts val="600"/>
              </a:spcAft>
              <a:buNone/>
            </a:pPr>
            <a:endParaRPr lang="en-US" sz="1800" dirty="0">
              <a:latin typeface="Avenir Next LT Pro" panose="020B0504020202020204" pitchFamily="34" charset="0"/>
            </a:endParaRPr>
          </a:p>
          <a:p>
            <a:pPr marL="0" indent="0">
              <a:spcBef>
                <a:spcPts val="0"/>
              </a:spcBef>
              <a:spcAft>
                <a:spcPts val="600"/>
              </a:spcAft>
              <a:buNone/>
            </a:pPr>
            <a:r>
              <a:rPr lang="en-US" sz="1800" dirty="0">
                <a:latin typeface="Avenir Next LT Pro" panose="020B0504020202020204" pitchFamily="34" charset="0"/>
              </a:rPr>
              <a:t>Have an alumni connection? Let us know if and/or how we can support that relationship!</a:t>
            </a:r>
          </a:p>
        </p:txBody>
      </p:sp>
    </p:spTree>
    <p:extLst>
      <p:ext uri="{BB962C8B-B14F-4D97-AF65-F5344CB8AC3E}">
        <p14:creationId xmlns:p14="http://schemas.microsoft.com/office/powerpoint/2010/main" val="168164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C96E2-8F03-791C-6011-3B0287CFBF3D}"/>
              </a:ext>
            </a:extLst>
          </p:cNvPr>
          <p:cNvSpPr>
            <a:spLocks noGrp="1"/>
          </p:cNvSpPr>
          <p:nvPr>
            <p:ph type="title"/>
          </p:nvPr>
        </p:nvSpPr>
        <p:spPr>
          <a:xfrm>
            <a:off x="1066806" y="865611"/>
            <a:ext cx="9904024" cy="1063901"/>
          </a:xfrm>
        </p:spPr>
        <p:txBody>
          <a:bodyPr>
            <a:normAutofit/>
          </a:bodyPr>
          <a:lstStyle/>
          <a:p>
            <a:r>
              <a:rPr lang="en-US" sz="5400" dirty="0">
                <a:effectLst>
                  <a:outerShdw blurRad="38100" dist="38100" dir="2700000" algn="tl">
                    <a:srgbClr val="000000">
                      <a:alpha val="43137"/>
                    </a:srgbClr>
                  </a:outerShdw>
                </a:effectLst>
                <a:latin typeface="Neutra Display TT Titling" panose="02000600040000020004" pitchFamily="2" charset="0"/>
              </a:rPr>
              <a:t>Hearing from You</a:t>
            </a:r>
          </a:p>
        </p:txBody>
      </p:sp>
    </p:spTree>
    <p:extLst>
      <p:ext uri="{BB962C8B-B14F-4D97-AF65-F5344CB8AC3E}">
        <p14:creationId xmlns:p14="http://schemas.microsoft.com/office/powerpoint/2010/main" val="15383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sante Theme">
  <a:themeElements>
    <a:clrScheme name="TA Brand Theme 1">
      <a:dk1>
        <a:srgbClr val="292929"/>
      </a:dk1>
      <a:lt1>
        <a:srgbClr val="FFFFFF"/>
      </a:lt1>
      <a:dk2>
        <a:srgbClr val="5E4E37"/>
      </a:dk2>
      <a:lt2>
        <a:srgbClr val="E7E6E6"/>
      </a:lt2>
      <a:accent1>
        <a:srgbClr val="0A2240"/>
      </a:accent1>
      <a:accent2>
        <a:srgbClr val="5E4E37"/>
      </a:accent2>
      <a:accent3>
        <a:srgbClr val="757B61"/>
      </a:accent3>
      <a:accent4>
        <a:srgbClr val="AD8D5F"/>
      </a:accent4>
      <a:accent5>
        <a:srgbClr val="6E6E6E"/>
      </a:accent5>
      <a:accent6>
        <a:srgbClr val="E39E6B"/>
      </a:accent6>
      <a:hlink>
        <a:srgbClr val="2088C1"/>
      </a:hlink>
      <a:folHlink>
        <a:srgbClr val="B99D6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800" dirty="0">
            <a:solidFill>
              <a:schemeClr val="accent1"/>
            </a:solidFill>
          </a:defRPr>
        </a:defPPr>
      </a:lstStyle>
    </a:txDef>
  </a:objectDefaults>
  <a:extraClrSchemeLst/>
  <a:extLst>
    <a:ext uri="{05A4C25C-085E-4340-85A3-A5531E510DB2}">
      <thm15:themeFamily xmlns:thm15="http://schemas.microsoft.com/office/thememl/2012/main" name="Employee Engagement" id="{26F98507-1C7A-4B07-8123-5194209B9EB2}" vid="{54FD5B74-AB2D-4698-88D3-AE7569C5977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450741BC3F0F4EB259C8BA0B4392A2" ma:contentTypeVersion="5" ma:contentTypeDescription="Create a new document." ma:contentTypeScope="" ma:versionID="04b0b257e812277e3caecf243a508613">
  <xsd:schema xmlns:xsd="http://www.w3.org/2001/XMLSchema" xmlns:xs="http://www.w3.org/2001/XMLSchema" xmlns:p="http://schemas.microsoft.com/office/2006/metadata/properties" xmlns:ns3="0275fa52-93bd-40c5-a82f-74e3b65aa83f" xmlns:ns4="0f3c1f4c-ff37-4636-860b-cda15c0c6211" targetNamespace="http://schemas.microsoft.com/office/2006/metadata/properties" ma:root="true" ma:fieldsID="1b26503bcb949d96af41b86cedf50b2b" ns3:_="" ns4:_="">
    <xsd:import namespace="0275fa52-93bd-40c5-a82f-74e3b65aa83f"/>
    <xsd:import namespace="0f3c1f4c-ff37-4636-860b-cda15c0c62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5fa52-93bd-40c5-a82f-74e3b65aa8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3c1f4c-ff37-4636-860b-cda15c0c62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80770B-1A37-45BA-A528-F715A84CC95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0f3c1f4c-ff37-4636-860b-cda15c0c6211"/>
    <ds:schemaRef ds:uri="0275fa52-93bd-40c5-a82f-74e3b65aa83f"/>
    <ds:schemaRef ds:uri="http://www.w3.org/XML/1998/namespace"/>
  </ds:schemaRefs>
</ds:datastoreItem>
</file>

<file path=customXml/itemProps2.xml><?xml version="1.0" encoding="utf-8"?>
<ds:datastoreItem xmlns:ds="http://schemas.openxmlformats.org/officeDocument/2006/customXml" ds:itemID="{769362E1-9A5F-49D5-B6A3-F26E030945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5fa52-93bd-40c5-a82f-74e3b65aa83f"/>
    <ds:schemaRef ds:uri="0f3c1f4c-ff37-4636-860b-cda15c0c62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025EE4-134A-4894-AE97-1D921A698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Employee Engagement</Template>
  <TotalTime>601</TotalTime>
  <Words>489</Words>
  <Application>Microsoft Office PowerPoint</Application>
  <PresentationFormat>Widescreen</PresentationFormat>
  <Paragraphs>65</Paragraphs>
  <Slides>11</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Avenir Next LT Pro</vt:lpstr>
      <vt:lpstr>Century Gothic</vt:lpstr>
      <vt:lpstr>Neutra Display TT Titling</vt:lpstr>
      <vt:lpstr>Neutra Text Book Alt</vt:lpstr>
      <vt:lpstr>Neutra Text Demi</vt:lpstr>
      <vt:lpstr>Neutra Text Demi Alt</vt:lpstr>
      <vt:lpstr>Neutra Text Demi Italic</vt:lpstr>
      <vt:lpstr>Neutra Text TT Bold Italic</vt:lpstr>
      <vt:lpstr>Asante Theme</vt:lpstr>
      <vt:lpstr>of the future</vt:lpstr>
      <vt:lpstr>Overview</vt:lpstr>
      <vt:lpstr>Current State</vt:lpstr>
      <vt:lpstr>Last Month, Last Year</vt:lpstr>
      <vt:lpstr>Build our Message and Marketing</vt:lpstr>
      <vt:lpstr>Building Our Message</vt:lpstr>
      <vt:lpstr>Marketing Our Message</vt:lpstr>
      <vt:lpstr>School Partnerships</vt:lpstr>
      <vt:lpstr>Hearing from You</vt:lpstr>
      <vt:lpstr>Hearing From You</vt:lpstr>
      <vt:lpstr>PowerPoint Presentation</vt:lpstr>
    </vt:vector>
  </TitlesOfParts>
  <Manager/>
  <Company>Asante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our Team of the Future</dc:title>
  <dc:subject/>
  <dc:creator>Williams, Kelly</dc:creator>
  <cp:keywords/>
  <dc:description/>
  <cp:lastModifiedBy>Williams, Kelly</cp:lastModifiedBy>
  <cp:revision>6</cp:revision>
  <dcterms:created xsi:type="dcterms:W3CDTF">2023-04-02T22:35:52Z</dcterms:created>
  <dcterms:modified xsi:type="dcterms:W3CDTF">2023-04-07T21:50:09Z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0x010100C1450741BC3F0F4EB259C8BA0B4392A2</vt:lpwstr>
  </property>
</Properties>
</file>