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1"/>
  </p:notesMasterIdLst>
  <p:sldIdLst>
    <p:sldId id="270" r:id="rId2"/>
    <p:sldId id="266" r:id="rId3"/>
    <p:sldId id="271" r:id="rId4"/>
    <p:sldId id="272" r:id="rId5"/>
    <p:sldId id="275" r:id="rId6"/>
    <p:sldId id="273" r:id="rId7"/>
    <p:sldId id="276" r:id="rId8"/>
    <p:sldId id="274" r:id="rId9"/>
    <p:sldId id="2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63"/>
    <p:restoredTop sz="88367" autoAdjust="0"/>
  </p:normalViewPr>
  <p:slideViewPr>
    <p:cSldViewPr snapToGrid="0" snapToObjects="1">
      <p:cViewPr varScale="1">
        <p:scale>
          <a:sx n="59" d="100"/>
          <a:sy n="59" d="100"/>
        </p:scale>
        <p:origin x="444" y="7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B19449-14D3-4963-B27F-4315CCDFB379}" type="datetimeFigureOut">
              <a:rPr lang="en-US" smtClean="0"/>
              <a:t>4/3/2023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C84FFD-C75D-4A44-88C0-96CF03F8A905}" type="slidenum">
              <a:rPr lang="en-US" smtClean="0"/>
              <a:t>‹#›</a:t>
            </a:fld>
            <a:endParaRPr lang="en-US"/>
          </a:p>
        </p:txBody>
      </p:sp>
    </p:spTree>
    <p:extLst>
      <p:ext uri="{BB962C8B-B14F-4D97-AF65-F5344CB8AC3E}">
        <p14:creationId xmlns:p14="http://schemas.microsoft.com/office/powerpoint/2010/main" val="365815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Services include Mowing, Irrigation, Fertilization, General Yard Clean Up and more. </a:t>
            </a:r>
          </a:p>
          <a:p>
            <a:endParaRPr lang="en-US" dirty="0"/>
          </a:p>
          <a:p>
            <a:r>
              <a:rPr lang="en-US" dirty="0"/>
              <a:t>categories of service: handyman work, remodels, drywall repair, painting, door and window installation, siding and trim repair, flooring, fence installation/repair</a:t>
            </a:r>
          </a:p>
        </p:txBody>
      </p:sp>
      <p:sp>
        <p:nvSpPr>
          <p:cNvPr id="4" name="Slide Number Placeholder 3"/>
          <p:cNvSpPr>
            <a:spLocks noGrp="1"/>
          </p:cNvSpPr>
          <p:nvPr>
            <p:ph type="sldNum" sz="quarter" idx="5"/>
          </p:nvPr>
        </p:nvSpPr>
        <p:spPr/>
        <p:txBody>
          <a:bodyPr/>
          <a:lstStyle/>
          <a:p>
            <a:fld id="{1AC84FFD-C75D-4A44-88C0-96CF03F8A905}" type="slidenum">
              <a:rPr lang="en-US" smtClean="0"/>
              <a:t>8</a:t>
            </a:fld>
            <a:endParaRPr lang="en-US"/>
          </a:p>
        </p:txBody>
      </p:sp>
    </p:spTree>
    <p:extLst>
      <p:ext uri="{BB962C8B-B14F-4D97-AF65-F5344CB8AC3E}">
        <p14:creationId xmlns:p14="http://schemas.microsoft.com/office/powerpoint/2010/main" val="33596637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7BF5EC9-551B-A443-AE86-8EE6A6532058}"/>
              </a:ext>
            </a:extLst>
          </p:cNvPr>
          <p:cNvPicPr>
            <a:picLocks noChangeAspect="1"/>
          </p:cNvPicPr>
          <p:nvPr userDrawn="1"/>
        </p:nvPicPr>
        <p:blipFill>
          <a:blip r:embed="rId2"/>
          <a:srcRect/>
          <a:stretch/>
        </p:blipFill>
        <p:spPr>
          <a:xfrm>
            <a:off x="0" y="0"/>
            <a:ext cx="12192000" cy="6858000"/>
          </a:xfrm>
          <a:prstGeom prst="rect">
            <a:avLst/>
          </a:prstGeom>
        </p:spPr>
      </p:pic>
      <p:sp>
        <p:nvSpPr>
          <p:cNvPr id="6" name="Title 1">
            <a:extLst>
              <a:ext uri="{FF2B5EF4-FFF2-40B4-BE49-F238E27FC236}">
                <a16:creationId xmlns:a16="http://schemas.microsoft.com/office/drawing/2014/main" id="{9E061935-4BB0-404C-940E-A4B1B105E9E7}"/>
              </a:ext>
            </a:extLst>
          </p:cNvPr>
          <p:cNvSpPr>
            <a:spLocks noGrp="1"/>
          </p:cNvSpPr>
          <p:nvPr>
            <p:ph type="title" hasCustomPrompt="1"/>
          </p:nvPr>
        </p:nvSpPr>
        <p:spPr>
          <a:xfrm>
            <a:off x="4098235" y="3485674"/>
            <a:ext cx="7500730" cy="616228"/>
          </a:xfrm>
        </p:spPr>
        <p:txBody>
          <a:bodyPr/>
          <a:lstStyle>
            <a:lvl1pPr>
              <a:lnSpc>
                <a:spcPct val="100000"/>
              </a:lnSpc>
              <a:spcAft>
                <a:spcPts val="1200"/>
              </a:spcAft>
              <a:defRPr b="0" cap="none" spc="0">
                <a:ln w="0"/>
                <a:solidFill>
                  <a:schemeClr val="tx1"/>
                </a:solidFill>
                <a:effectLst>
                  <a:outerShdw blurRad="38100" dist="19050" dir="2700000" algn="tl" rotWithShape="0">
                    <a:schemeClr val="dk1">
                      <a:alpha val="40000"/>
                    </a:schemeClr>
                  </a:outerShdw>
                </a:effectLst>
              </a:defRPr>
            </a:lvl1pPr>
          </a:lstStyle>
          <a:p>
            <a:r>
              <a:rPr lang="en-US" dirty="0"/>
              <a:t>Presentation title</a:t>
            </a:r>
          </a:p>
        </p:txBody>
      </p:sp>
      <p:sp>
        <p:nvSpPr>
          <p:cNvPr id="4" name="Text Placeholder 3">
            <a:extLst>
              <a:ext uri="{FF2B5EF4-FFF2-40B4-BE49-F238E27FC236}">
                <a16:creationId xmlns:a16="http://schemas.microsoft.com/office/drawing/2014/main" id="{CD2A9041-8544-FF43-8596-F58F52121735}"/>
              </a:ext>
            </a:extLst>
          </p:cNvPr>
          <p:cNvSpPr>
            <a:spLocks noGrp="1"/>
          </p:cNvSpPr>
          <p:nvPr>
            <p:ph type="body" sz="quarter" idx="10" hasCustomPrompt="1"/>
          </p:nvPr>
        </p:nvSpPr>
        <p:spPr>
          <a:xfrm>
            <a:off x="4098925" y="4199622"/>
            <a:ext cx="7499350" cy="466725"/>
          </a:xfrm>
        </p:spPr>
        <p:txBody>
          <a:bodyPr/>
          <a:lstStyle>
            <a:lvl1pPr marL="0" indent="0">
              <a:buNone/>
              <a:defRPr/>
            </a:lvl1pPr>
          </a:lstStyle>
          <a:p>
            <a:pPr lvl="0"/>
            <a:r>
              <a:rPr lang="en-US" dirty="0"/>
              <a:t>Presentation subtitle</a:t>
            </a:r>
          </a:p>
        </p:txBody>
      </p:sp>
    </p:spTree>
    <p:extLst>
      <p:ext uri="{BB962C8B-B14F-4D97-AF65-F5344CB8AC3E}">
        <p14:creationId xmlns:p14="http://schemas.microsoft.com/office/powerpoint/2010/main" val="30098903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81B4AE7-6AAD-C146-BF7E-FCBD4FF88C59}"/>
              </a:ext>
            </a:extLst>
          </p:cNvPr>
          <p:cNvSpPr>
            <a:spLocks noGrp="1"/>
          </p:cNvSpPr>
          <p:nvPr>
            <p:ph type="pic" idx="1"/>
          </p:nvPr>
        </p:nvSpPr>
        <p:spPr>
          <a:xfrm>
            <a:off x="5183188" y="987425"/>
            <a:ext cx="6172200" cy="4873625"/>
          </a:xfrm>
        </p:spPr>
        <p:txBody>
          <a:bodyPr/>
          <a:lstStyle>
            <a:lvl1pPr marL="0" indent="0">
              <a:buNone/>
              <a:defRPr sz="3200" b="0" i="0">
                <a:latin typeface="Century Gothic" panose="020B0502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Slide Number Placeholder 6">
            <a:extLst>
              <a:ext uri="{FF2B5EF4-FFF2-40B4-BE49-F238E27FC236}">
                <a16:creationId xmlns:a16="http://schemas.microsoft.com/office/drawing/2014/main" id="{BAB39677-A085-ED41-8283-8103260472F5}"/>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
        <p:nvSpPr>
          <p:cNvPr id="6" name="Title 1">
            <a:extLst>
              <a:ext uri="{FF2B5EF4-FFF2-40B4-BE49-F238E27FC236}">
                <a16:creationId xmlns:a16="http://schemas.microsoft.com/office/drawing/2014/main" id="{B30CE11B-2213-0D40-AC13-85D7DDC303ED}"/>
              </a:ext>
            </a:extLst>
          </p:cNvPr>
          <p:cNvSpPr>
            <a:spLocks noGrp="1"/>
          </p:cNvSpPr>
          <p:nvPr>
            <p:ph type="title"/>
          </p:nvPr>
        </p:nvSpPr>
        <p:spPr>
          <a:xfrm>
            <a:off x="839788" y="457200"/>
            <a:ext cx="3932237" cy="1600200"/>
          </a:xfrm>
        </p:spPr>
        <p:txBody>
          <a:bodyPr anchor="b">
            <a:normAutofit/>
          </a:bodyPr>
          <a:lstStyle>
            <a:lvl1pPr>
              <a:defRPr sz="36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7" name="Text Placeholder 3">
            <a:extLst>
              <a:ext uri="{FF2B5EF4-FFF2-40B4-BE49-F238E27FC236}">
                <a16:creationId xmlns:a16="http://schemas.microsoft.com/office/drawing/2014/main" id="{C1A0AF70-FEE9-0141-9955-51188D80F5DD}"/>
              </a:ext>
            </a:extLst>
          </p:cNvPr>
          <p:cNvSpPr>
            <a:spLocks noGrp="1"/>
          </p:cNvSpPr>
          <p:nvPr>
            <p:ph type="body" sz="half" idx="2"/>
          </p:nvPr>
        </p:nvSpPr>
        <p:spPr>
          <a:xfrm>
            <a:off x="839788" y="2117035"/>
            <a:ext cx="3932237" cy="3742014"/>
          </a:xfrm>
        </p:spPr>
        <p:txBody>
          <a:bodyPr>
            <a:normAutofit/>
          </a:bodyPr>
          <a:lstStyle>
            <a:lvl1pPr marL="0" indent="0">
              <a:buNone/>
              <a:defRPr sz="1800" b="0" i="0">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8050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7D8C-4F22-FC45-B534-D282B6D80A04}"/>
              </a:ext>
            </a:extLst>
          </p:cNvPr>
          <p:cNvSpPr>
            <a:spLocks noGrp="1"/>
          </p:cNvSpPr>
          <p:nvPr>
            <p:ph type="title"/>
          </p:nvPr>
        </p:nvSpPr>
        <p:spPr/>
        <p:txBody>
          <a:bodyPr>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22BF186-03D7-4A42-A2D4-3B3C3CBEEFAC}"/>
              </a:ext>
            </a:extLst>
          </p:cNvPr>
          <p:cNvSpPr>
            <a:spLocks noGrp="1"/>
          </p:cNvSpPr>
          <p:nvPr>
            <p:ph type="body" orient="vert" idx="1"/>
          </p:nvPr>
        </p:nvSpPr>
        <p:spPr/>
        <p:txBody>
          <a:bodyPr vert="eaVert"/>
          <a:lstStyle>
            <a:lvl1pPr>
              <a:defRPr b="0" i="0">
                <a:latin typeface="Century Gothic" panose="020B0502020202020204" pitchFamily="34" charset="0"/>
              </a:defRPr>
            </a:lvl1pPr>
            <a:lvl2pPr>
              <a:defRPr b="0" i="0">
                <a:latin typeface="Century Gothic" panose="020B0502020202020204" pitchFamily="34" charset="0"/>
              </a:defRPr>
            </a:lvl2pPr>
            <a:lvl3pPr>
              <a:defRPr b="0" i="0">
                <a:latin typeface="Century Gothic" panose="020B0502020202020204" pitchFamily="34" charset="0"/>
              </a:defRPr>
            </a:lvl3pPr>
            <a:lvl4pPr>
              <a:defRPr b="0" i="0">
                <a:latin typeface="Century Gothic" panose="020B0502020202020204" pitchFamily="34" charset="0"/>
              </a:defRPr>
            </a:lvl4pPr>
            <a:lvl5pPr>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98F2DAC6-CD6D-374F-B1AA-05C9FB4073BA}"/>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2812931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503D94-A7BB-B74F-B3EB-A6986CE8329E}"/>
              </a:ext>
            </a:extLst>
          </p:cNvPr>
          <p:cNvSpPr>
            <a:spLocks noGrp="1"/>
          </p:cNvSpPr>
          <p:nvPr>
            <p:ph type="title" orient="vert"/>
          </p:nvPr>
        </p:nvSpPr>
        <p:spPr>
          <a:xfrm>
            <a:off x="8724900" y="365125"/>
            <a:ext cx="2628900" cy="5811838"/>
          </a:xfrm>
        </p:spPr>
        <p:txBody>
          <a:bodyPr vert="eaVert">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D8A0E14-25E1-1B42-8DCF-B8BE3DA602F6}"/>
              </a:ext>
            </a:extLst>
          </p:cNvPr>
          <p:cNvSpPr>
            <a:spLocks noGrp="1"/>
          </p:cNvSpPr>
          <p:nvPr>
            <p:ph type="body" orient="vert" idx="1"/>
          </p:nvPr>
        </p:nvSpPr>
        <p:spPr>
          <a:xfrm>
            <a:off x="838200" y="365125"/>
            <a:ext cx="7734300" cy="5811838"/>
          </a:xfrm>
        </p:spPr>
        <p:txBody>
          <a:bodyPr vert="eaVert"/>
          <a:lstStyle>
            <a:lvl1pPr>
              <a:defRPr b="0" i="0">
                <a:latin typeface="Century Gothic" panose="020B0502020202020204" pitchFamily="34" charset="0"/>
              </a:defRPr>
            </a:lvl1pPr>
            <a:lvl2pPr>
              <a:defRPr b="0" i="0">
                <a:latin typeface="Century Gothic" panose="020B0502020202020204" pitchFamily="34" charset="0"/>
              </a:defRPr>
            </a:lvl2pPr>
            <a:lvl3pPr>
              <a:defRPr b="0" i="0">
                <a:latin typeface="Century Gothic" panose="020B0502020202020204" pitchFamily="34" charset="0"/>
              </a:defRPr>
            </a:lvl3pPr>
            <a:lvl4pPr>
              <a:defRPr b="0" i="0">
                <a:latin typeface="Century Gothic" panose="020B0502020202020204" pitchFamily="34" charset="0"/>
              </a:defRPr>
            </a:lvl4pPr>
            <a:lvl5pPr>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BB1814A3-713E-1D4E-9E09-1C8015B4A9EB}"/>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645968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D4A49-1868-744D-B8B3-389F1F33D076}"/>
              </a:ext>
            </a:extLst>
          </p:cNvPr>
          <p:cNvSpPr>
            <a:spLocks noGrp="1"/>
          </p:cNvSpPr>
          <p:nvPr>
            <p:ph type="title"/>
          </p:nvPr>
        </p:nvSpPr>
        <p:spPr/>
        <p:txBody>
          <a:bodyPr>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A704440-7D7E-2C48-8919-F4A9E96CD5AD}"/>
              </a:ext>
            </a:extLst>
          </p:cNvPr>
          <p:cNvSpPr>
            <a:spLocks noGrp="1"/>
          </p:cNvSpPr>
          <p:nvPr>
            <p:ph idx="1"/>
          </p:nvPr>
        </p:nvSpPr>
        <p:spPr/>
        <p:txBody>
          <a:bodyPr/>
          <a:lstStyle>
            <a:lvl1pPr>
              <a:lnSpc>
                <a:spcPct val="100000"/>
              </a:lnSpc>
              <a:defRPr b="0" i="0">
                <a:latin typeface="Century Gothic" panose="020B0502020202020204" pitchFamily="34" charset="0"/>
              </a:defRPr>
            </a:lvl1pPr>
            <a:lvl2pPr>
              <a:lnSpc>
                <a:spcPct val="100000"/>
              </a:lnSpc>
              <a:defRPr b="0" i="0">
                <a:latin typeface="Century Gothic" panose="020B0502020202020204" pitchFamily="34" charset="0"/>
              </a:defRPr>
            </a:lvl2pPr>
            <a:lvl3pPr>
              <a:lnSpc>
                <a:spcPct val="100000"/>
              </a:lnSpc>
              <a:defRPr b="0" i="0">
                <a:latin typeface="Century Gothic" panose="020B0502020202020204" pitchFamily="34" charset="0"/>
              </a:defRPr>
            </a:lvl3pPr>
            <a:lvl4pPr>
              <a:lnSpc>
                <a:spcPct val="100000"/>
              </a:lnSpc>
              <a:defRPr b="0" i="0">
                <a:latin typeface="Century Gothic" panose="020B0502020202020204" pitchFamily="34" charset="0"/>
              </a:defRPr>
            </a:lvl4pPr>
            <a:lvl5pPr>
              <a:lnSpc>
                <a:spcPct val="100000"/>
              </a:lnSpc>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178575E9-2415-3946-B77B-942661314A33}"/>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165492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E738662-7495-064F-A1FB-6EAD1AC70F7C}"/>
              </a:ext>
            </a:extLst>
          </p:cNvPr>
          <p:cNvPicPr>
            <a:picLocks noChangeAspect="1"/>
          </p:cNvPicPr>
          <p:nvPr userDrawn="1"/>
        </p:nvPicPr>
        <p:blipFill>
          <a:blip r:embed="rId2"/>
          <a:srcRect/>
          <a:stretch/>
        </p:blipFill>
        <p:spPr>
          <a:xfrm>
            <a:off x="0" y="0"/>
            <a:ext cx="12192000" cy="6858000"/>
          </a:xfrm>
          <a:prstGeom prst="rect">
            <a:avLst/>
          </a:prstGeom>
        </p:spPr>
      </p:pic>
      <p:sp>
        <p:nvSpPr>
          <p:cNvPr id="7" name="Slide Number Placeholder 6">
            <a:extLst>
              <a:ext uri="{FF2B5EF4-FFF2-40B4-BE49-F238E27FC236}">
                <a16:creationId xmlns:a16="http://schemas.microsoft.com/office/drawing/2014/main" id="{2ADBF4D8-035F-FB42-BE3D-F95DA98FB7A7}"/>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
        <p:nvSpPr>
          <p:cNvPr id="2" name="Title 1">
            <a:extLst>
              <a:ext uri="{FF2B5EF4-FFF2-40B4-BE49-F238E27FC236}">
                <a16:creationId xmlns:a16="http://schemas.microsoft.com/office/drawing/2014/main" id="{BDFE4390-F309-6146-9880-0B48F60C110E}"/>
              </a:ext>
            </a:extLst>
          </p:cNvPr>
          <p:cNvSpPr>
            <a:spLocks noGrp="1"/>
          </p:cNvSpPr>
          <p:nvPr>
            <p:ph type="title" hasCustomPrompt="1"/>
          </p:nvPr>
        </p:nvSpPr>
        <p:spPr>
          <a:xfrm>
            <a:off x="762276" y="3299791"/>
            <a:ext cx="10515600" cy="1063901"/>
          </a:xfrm>
        </p:spPr>
        <p:txBody>
          <a:bodyPr anchor="b">
            <a:normAutofit/>
          </a:bodyPr>
          <a:lstStyle>
            <a:lvl1pPr>
              <a:defRPr sz="4400" b="0" i="0">
                <a:solidFill>
                  <a:schemeClr val="bg1"/>
                </a:solidFill>
                <a:latin typeface="Century Gothic" panose="020B0502020202020204" pitchFamily="34" charset="0"/>
              </a:defRPr>
            </a:lvl1pPr>
          </a:lstStyle>
          <a:p>
            <a:r>
              <a:rPr lang="en-US" dirty="0"/>
              <a:t>Divider slide</a:t>
            </a:r>
          </a:p>
        </p:txBody>
      </p:sp>
    </p:spTree>
    <p:extLst>
      <p:ext uri="{BB962C8B-B14F-4D97-AF65-F5344CB8AC3E}">
        <p14:creationId xmlns:p14="http://schemas.microsoft.com/office/powerpoint/2010/main" val="392508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a:extLst>
              <a:ext uri="{FF2B5EF4-FFF2-40B4-BE49-F238E27FC236}">
                <a16:creationId xmlns:a16="http://schemas.microsoft.com/office/drawing/2014/main" id="{7D646892-7748-5743-BFC1-22FE8DF97C06}"/>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295259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ADBF4D8-035F-FB42-BE3D-F95DA98FB7A7}"/>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
        <p:nvSpPr>
          <p:cNvPr id="2" name="Title 1">
            <a:extLst>
              <a:ext uri="{FF2B5EF4-FFF2-40B4-BE49-F238E27FC236}">
                <a16:creationId xmlns:a16="http://schemas.microsoft.com/office/drawing/2014/main" id="{BDFE4390-F309-6146-9880-0B48F60C110E}"/>
              </a:ext>
            </a:extLst>
          </p:cNvPr>
          <p:cNvSpPr>
            <a:spLocks noGrp="1"/>
          </p:cNvSpPr>
          <p:nvPr>
            <p:ph type="title" hasCustomPrompt="1"/>
          </p:nvPr>
        </p:nvSpPr>
        <p:spPr>
          <a:xfrm>
            <a:off x="762276" y="3299791"/>
            <a:ext cx="10515600" cy="1063901"/>
          </a:xfrm>
        </p:spPr>
        <p:txBody>
          <a:bodyPr anchor="b">
            <a:normAutofit/>
          </a:bodyPr>
          <a:lstStyle>
            <a:lvl1pPr>
              <a:defRPr sz="4400" b="0" i="0">
                <a:solidFill>
                  <a:schemeClr val="bg1"/>
                </a:solidFill>
                <a:latin typeface="Century Gothic" panose="020B0502020202020204" pitchFamily="34" charset="0"/>
              </a:defRPr>
            </a:lvl1pPr>
          </a:lstStyle>
          <a:p>
            <a:r>
              <a:rPr lang="en-US" dirty="0"/>
              <a:t>Divider slide</a:t>
            </a:r>
          </a:p>
        </p:txBody>
      </p:sp>
    </p:spTree>
    <p:extLst>
      <p:ext uri="{BB962C8B-B14F-4D97-AF65-F5344CB8AC3E}">
        <p14:creationId xmlns:p14="http://schemas.microsoft.com/office/powerpoint/2010/main" val="279995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D1ADC-3800-1142-92B3-FA4A7F9AED26}"/>
              </a:ext>
            </a:extLst>
          </p:cNvPr>
          <p:cNvSpPr>
            <a:spLocks noGrp="1"/>
          </p:cNvSpPr>
          <p:nvPr>
            <p:ph type="title"/>
          </p:nvPr>
        </p:nvSpPr>
        <p:spPr/>
        <p:txBody>
          <a:bodyPr>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6" name="Slide Number Placeholder 6">
            <a:extLst>
              <a:ext uri="{FF2B5EF4-FFF2-40B4-BE49-F238E27FC236}">
                <a16:creationId xmlns:a16="http://schemas.microsoft.com/office/drawing/2014/main" id="{6949BC46-7BAA-A349-80C5-B2EFA6D61F71}"/>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209321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44649-D205-B442-86F3-B2162A00BDF3}"/>
              </a:ext>
            </a:extLst>
          </p:cNvPr>
          <p:cNvSpPr>
            <a:spLocks noGrp="1"/>
          </p:cNvSpPr>
          <p:nvPr>
            <p:ph type="title"/>
          </p:nvPr>
        </p:nvSpPr>
        <p:spPr/>
        <p:txBody>
          <a:bodyPr>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E5A07C6-1D1E-E945-8628-F21214A3C3C7}"/>
              </a:ext>
            </a:extLst>
          </p:cNvPr>
          <p:cNvSpPr>
            <a:spLocks noGrp="1"/>
          </p:cNvSpPr>
          <p:nvPr>
            <p:ph sz="half" idx="1"/>
          </p:nvPr>
        </p:nvSpPr>
        <p:spPr>
          <a:xfrm>
            <a:off x="838200" y="1825625"/>
            <a:ext cx="5181600" cy="4351338"/>
          </a:xfrm>
        </p:spPr>
        <p:txBody>
          <a:bodyPr/>
          <a:lstStyle>
            <a:lvl1pPr>
              <a:lnSpc>
                <a:spcPct val="90000"/>
              </a:lnSpc>
              <a:defRPr sz="2800" b="0" i="0">
                <a:latin typeface="Century Gothic" panose="020B0502020202020204" pitchFamily="34" charset="0"/>
              </a:defRPr>
            </a:lvl1pPr>
            <a:lvl2pPr>
              <a:lnSpc>
                <a:spcPct val="90000"/>
              </a:lnSpc>
              <a:defRPr b="0" i="0">
                <a:latin typeface="Century Gothic" panose="020B0502020202020204" pitchFamily="34" charset="0"/>
              </a:defRPr>
            </a:lvl2pPr>
            <a:lvl3pPr>
              <a:lnSpc>
                <a:spcPct val="90000"/>
              </a:lnSpc>
              <a:defRPr b="0" i="0">
                <a:latin typeface="Century Gothic" panose="020B0502020202020204" pitchFamily="34" charset="0"/>
              </a:defRPr>
            </a:lvl3pPr>
            <a:lvl4pPr>
              <a:lnSpc>
                <a:spcPct val="90000"/>
              </a:lnSpc>
              <a:defRPr b="0" i="0">
                <a:latin typeface="Century Gothic" panose="020B0502020202020204" pitchFamily="34" charset="0"/>
              </a:defRPr>
            </a:lvl4pPr>
            <a:lvl5pPr>
              <a:lnSpc>
                <a:spcPct val="90000"/>
              </a:lnSpc>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6">
            <a:extLst>
              <a:ext uri="{FF2B5EF4-FFF2-40B4-BE49-F238E27FC236}">
                <a16:creationId xmlns:a16="http://schemas.microsoft.com/office/drawing/2014/main" id="{63853496-427F-524D-BBDD-42D775BDB29F}"/>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
        <p:nvSpPr>
          <p:cNvPr id="6" name="Content Placeholder 2">
            <a:extLst>
              <a:ext uri="{FF2B5EF4-FFF2-40B4-BE49-F238E27FC236}">
                <a16:creationId xmlns:a16="http://schemas.microsoft.com/office/drawing/2014/main" id="{7507EBB2-0DA6-D24F-ABA1-FCCC4ED6740A}"/>
              </a:ext>
            </a:extLst>
          </p:cNvPr>
          <p:cNvSpPr>
            <a:spLocks noGrp="1"/>
          </p:cNvSpPr>
          <p:nvPr>
            <p:ph sz="half" idx="13"/>
          </p:nvPr>
        </p:nvSpPr>
        <p:spPr>
          <a:xfrm>
            <a:off x="6185452" y="1825625"/>
            <a:ext cx="5181600" cy="4351338"/>
          </a:xfrm>
        </p:spPr>
        <p:txBody>
          <a:bodyPr/>
          <a:lstStyle>
            <a:lvl1pPr>
              <a:lnSpc>
                <a:spcPct val="90000"/>
              </a:lnSpc>
              <a:defRPr sz="2800" b="0" i="0">
                <a:latin typeface="Century Gothic" panose="020B0502020202020204" pitchFamily="34" charset="0"/>
              </a:defRPr>
            </a:lvl1pPr>
            <a:lvl2pPr>
              <a:lnSpc>
                <a:spcPct val="90000"/>
              </a:lnSpc>
              <a:defRPr b="0" i="0">
                <a:latin typeface="Century Gothic" panose="020B0502020202020204" pitchFamily="34" charset="0"/>
              </a:defRPr>
            </a:lvl2pPr>
            <a:lvl3pPr>
              <a:lnSpc>
                <a:spcPct val="90000"/>
              </a:lnSpc>
              <a:defRPr b="0" i="0">
                <a:latin typeface="Century Gothic" panose="020B0502020202020204" pitchFamily="34" charset="0"/>
              </a:defRPr>
            </a:lvl3pPr>
            <a:lvl4pPr>
              <a:lnSpc>
                <a:spcPct val="90000"/>
              </a:lnSpc>
              <a:defRPr b="0" i="0">
                <a:latin typeface="Century Gothic" panose="020B0502020202020204" pitchFamily="34" charset="0"/>
              </a:defRPr>
            </a:lvl4pPr>
            <a:lvl5pPr>
              <a:lnSpc>
                <a:spcPct val="90000"/>
              </a:lnSpc>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6811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080EB-2A7C-2642-AAE7-54CF400E84EB}"/>
              </a:ext>
            </a:extLst>
          </p:cNvPr>
          <p:cNvSpPr>
            <a:spLocks noGrp="1"/>
          </p:cNvSpPr>
          <p:nvPr>
            <p:ph type="title"/>
          </p:nvPr>
        </p:nvSpPr>
        <p:spPr>
          <a:xfrm>
            <a:off x="839788" y="365125"/>
            <a:ext cx="10515600" cy="1325563"/>
          </a:xfrm>
        </p:spPr>
        <p:txBody>
          <a:bodyPr>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1967555-B967-BE43-A650-E38F1C7023BF}"/>
              </a:ext>
            </a:extLst>
          </p:cNvPr>
          <p:cNvSpPr>
            <a:spLocks noGrp="1"/>
          </p:cNvSpPr>
          <p:nvPr>
            <p:ph type="body" idx="1"/>
          </p:nvPr>
        </p:nvSpPr>
        <p:spPr>
          <a:xfrm>
            <a:off x="839788" y="1681163"/>
            <a:ext cx="5157787" cy="823912"/>
          </a:xfrm>
        </p:spPr>
        <p:txBody>
          <a:bodyPr anchor="b">
            <a:normAutofit/>
          </a:bodyPr>
          <a:lstStyle>
            <a:lvl1pPr marL="0" indent="0">
              <a:buNone/>
              <a:defRPr sz="2800" b="0" i="0">
                <a:solidFill>
                  <a:schemeClr val="tx1"/>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9D238EC8-F12E-DA4F-95C4-C241A93DE462}"/>
              </a:ext>
            </a:extLst>
          </p:cNvPr>
          <p:cNvSpPr>
            <a:spLocks noGrp="1"/>
          </p:cNvSpPr>
          <p:nvPr>
            <p:ph type="body" sz="quarter" idx="3"/>
          </p:nvPr>
        </p:nvSpPr>
        <p:spPr>
          <a:xfrm>
            <a:off x="6172200" y="1681163"/>
            <a:ext cx="5183188" cy="823912"/>
          </a:xfrm>
        </p:spPr>
        <p:txBody>
          <a:bodyPr anchor="b">
            <a:normAutofit/>
          </a:bodyPr>
          <a:lstStyle>
            <a:lvl1pPr marL="0" indent="0">
              <a:buNone/>
              <a:defRPr sz="2800" b="0" i="0">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Slide Number Placeholder 6">
            <a:extLst>
              <a:ext uri="{FF2B5EF4-FFF2-40B4-BE49-F238E27FC236}">
                <a16:creationId xmlns:a16="http://schemas.microsoft.com/office/drawing/2014/main" id="{B7353CC6-446A-0E4C-B558-18FA11D22EC3}"/>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
        <p:nvSpPr>
          <p:cNvPr id="8" name="Content Placeholder 2">
            <a:extLst>
              <a:ext uri="{FF2B5EF4-FFF2-40B4-BE49-F238E27FC236}">
                <a16:creationId xmlns:a16="http://schemas.microsoft.com/office/drawing/2014/main" id="{5A5CC044-A097-2247-BDFA-44BAE478E59B}"/>
              </a:ext>
            </a:extLst>
          </p:cNvPr>
          <p:cNvSpPr>
            <a:spLocks noGrp="1"/>
          </p:cNvSpPr>
          <p:nvPr>
            <p:ph sz="half" idx="13"/>
          </p:nvPr>
        </p:nvSpPr>
        <p:spPr>
          <a:xfrm>
            <a:off x="838200" y="2590941"/>
            <a:ext cx="5181600" cy="4351338"/>
          </a:xfrm>
        </p:spPr>
        <p:txBody>
          <a:bodyPr/>
          <a:lstStyle>
            <a:lvl1pPr>
              <a:defRPr sz="2400" b="0" i="0">
                <a:latin typeface="Century Gothic" panose="020B0502020202020204" pitchFamily="34" charset="0"/>
              </a:defRPr>
            </a:lvl1pPr>
            <a:lvl2pPr>
              <a:defRPr b="0" i="0">
                <a:latin typeface="Century Gothic" panose="020B0502020202020204" pitchFamily="34" charset="0"/>
              </a:defRPr>
            </a:lvl2pPr>
            <a:lvl3pPr>
              <a:defRPr b="0" i="0">
                <a:latin typeface="Century Gothic" panose="020B0502020202020204" pitchFamily="34" charset="0"/>
              </a:defRPr>
            </a:lvl3pPr>
            <a:lvl4pPr>
              <a:defRPr b="0" i="0">
                <a:latin typeface="Century Gothic" panose="020B0502020202020204" pitchFamily="34" charset="0"/>
              </a:defRPr>
            </a:lvl4pPr>
            <a:lvl5pPr>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41AA3F63-EFD7-3749-B782-3BF561BDFAC6}"/>
              </a:ext>
            </a:extLst>
          </p:cNvPr>
          <p:cNvSpPr>
            <a:spLocks noGrp="1"/>
          </p:cNvSpPr>
          <p:nvPr>
            <p:ph sz="half" idx="2"/>
          </p:nvPr>
        </p:nvSpPr>
        <p:spPr>
          <a:xfrm>
            <a:off x="6172200" y="2590941"/>
            <a:ext cx="5181600" cy="4351338"/>
          </a:xfrm>
        </p:spPr>
        <p:txBody>
          <a:bodyPr/>
          <a:lstStyle>
            <a:lvl1pPr>
              <a:defRPr sz="2400" b="0" i="0">
                <a:latin typeface="Century Gothic" panose="020B0502020202020204" pitchFamily="34" charset="0"/>
              </a:defRPr>
            </a:lvl1pPr>
            <a:lvl2pPr>
              <a:defRPr b="0" i="0">
                <a:latin typeface="Century Gothic" panose="020B0502020202020204" pitchFamily="34" charset="0"/>
              </a:defRPr>
            </a:lvl2pPr>
            <a:lvl3pPr>
              <a:defRPr b="0" i="0">
                <a:latin typeface="Century Gothic" panose="020B0502020202020204" pitchFamily="34" charset="0"/>
              </a:defRPr>
            </a:lvl3pPr>
            <a:lvl4pPr>
              <a:defRPr b="0" i="0">
                <a:latin typeface="Century Gothic" panose="020B0502020202020204" pitchFamily="34" charset="0"/>
              </a:defRPr>
            </a:lvl4pPr>
            <a:lvl5pPr>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61583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DA7F8-5A14-7C48-9C51-D5CCE346AAEA}"/>
              </a:ext>
            </a:extLst>
          </p:cNvPr>
          <p:cNvSpPr>
            <a:spLocks noGrp="1"/>
          </p:cNvSpPr>
          <p:nvPr>
            <p:ph type="title"/>
          </p:nvPr>
        </p:nvSpPr>
        <p:spPr>
          <a:xfrm>
            <a:off x="839788" y="457200"/>
            <a:ext cx="3932237" cy="1600200"/>
          </a:xfrm>
        </p:spPr>
        <p:txBody>
          <a:bodyPr anchor="b">
            <a:normAutofit/>
          </a:bodyPr>
          <a:lstStyle>
            <a:lvl1pPr>
              <a:defRPr sz="36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9906440-64C8-E84F-95EC-D13CCEF31489}"/>
              </a:ext>
            </a:extLst>
          </p:cNvPr>
          <p:cNvSpPr>
            <a:spLocks noGrp="1"/>
          </p:cNvSpPr>
          <p:nvPr>
            <p:ph idx="1"/>
          </p:nvPr>
        </p:nvSpPr>
        <p:spPr>
          <a:xfrm>
            <a:off x="5183188" y="987425"/>
            <a:ext cx="6172200" cy="4873625"/>
          </a:xfrm>
        </p:spPr>
        <p:txBody>
          <a:bodyPr/>
          <a:lstStyle>
            <a:lvl1pPr>
              <a:defRPr sz="2800" b="0" i="0">
                <a:latin typeface="Century Gothic" panose="020B0502020202020204" pitchFamily="34" charset="0"/>
              </a:defRPr>
            </a:lvl1pPr>
            <a:lvl2pPr>
              <a:defRPr sz="2800" b="0" i="0">
                <a:latin typeface="Century Gothic" panose="020B0502020202020204" pitchFamily="34" charset="0"/>
              </a:defRPr>
            </a:lvl2pPr>
            <a:lvl3pPr>
              <a:defRPr sz="2400" b="0" i="0">
                <a:latin typeface="Century Gothic" panose="020B0502020202020204" pitchFamily="34" charset="0"/>
              </a:defRPr>
            </a:lvl3pPr>
            <a:lvl4pPr>
              <a:defRPr sz="2000" b="0" i="0">
                <a:latin typeface="Century Gothic" panose="020B0502020202020204" pitchFamily="34" charset="0"/>
              </a:defRPr>
            </a:lvl4pPr>
            <a:lvl5pPr>
              <a:defRPr sz="2000" b="0" i="0">
                <a:latin typeface="Century Gothic" panose="020B0502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E4E2EC9-69CF-8E42-B4DA-9C3A82FF6E1F}"/>
              </a:ext>
            </a:extLst>
          </p:cNvPr>
          <p:cNvSpPr>
            <a:spLocks noGrp="1"/>
          </p:cNvSpPr>
          <p:nvPr>
            <p:ph type="body" sz="half" idx="2"/>
          </p:nvPr>
        </p:nvSpPr>
        <p:spPr>
          <a:xfrm>
            <a:off x="839788" y="2126973"/>
            <a:ext cx="3932237" cy="3734077"/>
          </a:xfrm>
        </p:spPr>
        <p:txBody>
          <a:bodyPr>
            <a:normAutofit/>
          </a:bodyPr>
          <a:lstStyle>
            <a:lvl1pPr marL="0" indent="0">
              <a:buNone/>
              <a:defRPr sz="1800" b="0" i="0">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9F33E5A3-000D-644E-9E15-5E8C12C5074F}"/>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3741633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18965B-A81E-A844-B24F-AC5D152C14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1A0619-5406-A14B-8067-50CD3BCEC7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3E210-E39E-A446-8CD1-5ADE3B9D2F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8AC70-9B72-C944-B95D-5F568011C4A7}" type="datetimeFigureOut">
              <a:rPr lang="en-US" smtClean="0"/>
              <a:t>4/3/2023</a:t>
            </a:fld>
            <a:endParaRPr lang="en-US"/>
          </a:p>
        </p:txBody>
      </p:sp>
      <p:sp>
        <p:nvSpPr>
          <p:cNvPr id="5" name="Footer Placeholder 4">
            <a:extLst>
              <a:ext uri="{FF2B5EF4-FFF2-40B4-BE49-F238E27FC236}">
                <a16:creationId xmlns:a16="http://schemas.microsoft.com/office/drawing/2014/main" id="{F1393CF3-B04F-BA4E-9CEE-FE6028E4F4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89A8D0-2D75-0A48-A387-A35B8B10D8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70CD3-5CDF-A940-A92A-E4395095E1A9}" type="slidenum">
              <a:rPr lang="en-US" smtClean="0"/>
              <a:t>‹#›</a:t>
            </a:fld>
            <a:endParaRPr lang="en-US"/>
          </a:p>
        </p:txBody>
      </p:sp>
      <p:pic>
        <p:nvPicPr>
          <p:cNvPr id="10" name="Picture 9">
            <a:extLst>
              <a:ext uri="{FF2B5EF4-FFF2-40B4-BE49-F238E27FC236}">
                <a16:creationId xmlns:a16="http://schemas.microsoft.com/office/drawing/2014/main" id="{2A53DDDC-C47E-3941-B964-F3E24CA8AB21}"/>
              </a:ext>
            </a:extLst>
          </p:cNvPr>
          <p:cNvPicPr>
            <a:picLocks noChangeAspect="1"/>
          </p:cNvPicPr>
          <p:nvPr userDrawn="1"/>
        </p:nvPicPr>
        <p:blipFill>
          <a:blip r:embed="rId14"/>
          <a:srcRect/>
          <a:stretch/>
        </p:blipFill>
        <p:spPr>
          <a:xfrm>
            <a:off x="0" y="0"/>
            <a:ext cx="12192000" cy="6858000"/>
          </a:xfrm>
          <a:prstGeom prst="rect">
            <a:avLst/>
          </a:prstGeom>
        </p:spPr>
      </p:pic>
    </p:spTree>
    <p:extLst>
      <p:ext uri="{BB962C8B-B14F-4D97-AF65-F5344CB8AC3E}">
        <p14:creationId xmlns:p14="http://schemas.microsoft.com/office/powerpoint/2010/main" val="7740002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studenloanreimbursement@asant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arykrauselandscaping.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kmaintenanceor.com/"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asante.org/employee-benefits/perks-and-discou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FF966-B810-7049-9BE3-D2F30B87B7F5}"/>
              </a:ext>
            </a:extLst>
          </p:cNvPr>
          <p:cNvSpPr>
            <a:spLocks noGrp="1"/>
          </p:cNvSpPr>
          <p:nvPr>
            <p:ph type="title"/>
          </p:nvPr>
        </p:nvSpPr>
        <p:spPr/>
        <p:txBody>
          <a:bodyPr>
            <a:normAutofit fontScale="90000"/>
          </a:bodyPr>
          <a:lstStyle/>
          <a:p>
            <a:r>
              <a:rPr lang="en-US" dirty="0"/>
              <a:t>New Benefits and Perks</a:t>
            </a:r>
          </a:p>
        </p:txBody>
      </p:sp>
      <p:sp>
        <p:nvSpPr>
          <p:cNvPr id="3" name="Text Placeholder 2">
            <a:extLst>
              <a:ext uri="{FF2B5EF4-FFF2-40B4-BE49-F238E27FC236}">
                <a16:creationId xmlns:a16="http://schemas.microsoft.com/office/drawing/2014/main" id="{9596DB8E-88E2-354D-95CF-E42CAB2420B1}"/>
              </a:ext>
            </a:extLst>
          </p:cNvPr>
          <p:cNvSpPr>
            <a:spLocks noGrp="1"/>
          </p:cNvSpPr>
          <p:nvPr>
            <p:ph type="body" sz="quarter" idx="10"/>
          </p:nvPr>
        </p:nvSpPr>
        <p:spPr/>
        <p:txBody>
          <a:bodyPr>
            <a:normAutofit fontScale="70000" lnSpcReduction="20000"/>
          </a:bodyPr>
          <a:lstStyle/>
          <a:p>
            <a:r>
              <a:rPr lang="en-US" dirty="0"/>
              <a:t>Employee Engagement and Communication Fair 2023</a:t>
            </a:r>
          </a:p>
        </p:txBody>
      </p:sp>
    </p:spTree>
    <p:extLst>
      <p:ext uri="{BB962C8B-B14F-4D97-AF65-F5344CB8AC3E}">
        <p14:creationId xmlns:p14="http://schemas.microsoft.com/office/powerpoint/2010/main" val="1793674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2ED7-EB37-C44C-AD09-CBEF7835386D}"/>
              </a:ext>
            </a:extLst>
          </p:cNvPr>
          <p:cNvSpPr>
            <a:spLocks noGrp="1"/>
          </p:cNvSpPr>
          <p:nvPr>
            <p:ph type="title"/>
          </p:nvPr>
        </p:nvSpPr>
        <p:spPr>
          <a:xfrm>
            <a:off x="838200" y="365125"/>
            <a:ext cx="10515600" cy="1325563"/>
          </a:xfrm>
        </p:spPr>
        <p:txBody>
          <a:bodyPr anchor="ctr">
            <a:normAutofit/>
          </a:bodyPr>
          <a:lstStyle/>
          <a:p>
            <a:r>
              <a:rPr lang="en-US" dirty="0"/>
              <a:t>Employee Assistance Program - EAP</a:t>
            </a:r>
          </a:p>
        </p:txBody>
      </p:sp>
      <p:sp>
        <p:nvSpPr>
          <p:cNvPr id="10" name="Content Placeholder 2">
            <a:extLst>
              <a:ext uri="{FF2B5EF4-FFF2-40B4-BE49-F238E27FC236}">
                <a16:creationId xmlns:a16="http://schemas.microsoft.com/office/drawing/2014/main" id="{D8EF83E0-1D0B-A996-3087-AA74FB231369}"/>
              </a:ext>
            </a:extLst>
          </p:cNvPr>
          <p:cNvSpPr>
            <a:spLocks noGrp="1"/>
          </p:cNvSpPr>
          <p:nvPr>
            <p:ph sz="half" idx="1"/>
          </p:nvPr>
        </p:nvSpPr>
        <p:spPr>
          <a:xfrm>
            <a:off x="838200" y="1926513"/>
            <a:ext cx="5181600" cy="3426722"/>
          </a:xfrm>
        </p:spPr>
        <p:txBody>
          <a:bodyPr>
            <a:normAutofit fontScale="92500" lnSpcReduction="10000"/>
          </a:bodyPr>
          <a:lstStyle/>
          <a:p>
            <a:pPr>
              <a:lnSpc>
                <a:spcPct val="120000"/>
              </a:lnSpc>
              <a:buFont typeface="Wingdings" panose="05000000000000000000" pitchFamily="2" charset="2"/>
              <a:buChar char="§"/>
            </a:pPr>
            <a:r>
              <a:rPr lang="en-US" sz="3400" dirty="0"/>
              <a:t>In-the-moment support</a:t>
            </a:r>
          </a:p>
          <a:p>
            <a:pPr>
              <a:lnSpc>
                <a:spcPct val="120000"/>
              </a:lnSpc>
              <a:buFont typeface="Wingdings" panose="05000000000000000000" pitchFamily="2" charset="2"/>
              <a:buChar char="§"/>
            </a:pPr>
            <a:r>
              <a:rPr lang="en-US" sz="3400" dirty="0"/>
              <a:t>Short-term counseling</a:t>
            </a:r>
          </a:p>
          <a:p>
            <a:pPr>
              <a:lnSpc>
                <a:spcPct val="120000"/>
              </a:lnSpc>
              <a:buFont typeface="Wingdings" panose="05000000000000000000" pitchFamily="2" charset="2"/>
              <a:buChar char="§"/>
            </a:pPr>
            <a:r>
              <a:rPr lang="en-US" sz="3400" dirty="0"/>
              <a:t>Financial counseling</a:t>
            </a:r>
          </a:p>
          <a:p>
            <a:pPr>
              <a:lnSpc>
                <a:spcPct val="120000"/>
              </a:lnSpc>
              <a:buFont typeface="Wingdings" panose="05000000000000000000" pitchFamily="2" charset="2"/>
              <a:buChar char="§"/>
            </a:pPr>
            <a:r>
              <a:rPr lang="en-US" sz="3400" dirty="0"/>
              <a:t>Legal consultation</a:t>
            </a:r>
          </a:p>
          <a:p>
            <a:pPr>
              <a:lnSpc>
                <a:spcPct val="120000"/>
              </a:lnSpc>
              <a:buFont typeface="Wingdings" panose="05000000000000000000" pitchFamily="2" charset="2"/>
              <a:buChar char="§"/>
            </a:pPr>
            <a:r>
              <a:rPr lang="en-US" sz="3400" dirty="0"/>
              <a:t>Concierge Services</a:t>
            </a:r>
          </a:p>
          <a:p>
            <a:pPr marL="0" indent="0">
              <a:buNone/>
            </a:pPr>
            <a:endParaRPr lang="en-US" dirty="0"/>
          </a:p>
        </p:txBody>
      </p:sp>
      <p:pic>
        <p:nvPicPr>
          <p:cNvPr id="7" name="Picture 6">
            <a:extLst>
              <a:ext uri="{FF2B5EF4-FFF2-40B4-BE49-F238E27FC236}">
                <a16:creationId xmlns:a16="http://schemas.microsoft.com/office/drawing/2014/main" id="{7EE3F85D-C8AB-8A01-ED26-56EBD9146AD7}"/>
              </a:ext>
            </a:extLst>
          </p:cNvPr>
          <p:cNvPicPr>
            <a:picLocks noChangeAspect="1"/>
          </p:cNvPicPr>
          <p:nvPr/>
        </p:nvPicPr>
        <p:blipFill>
          <a:blip r:embed="rId2"/>
          <a:stretch>
            <a:fillRect/>
          </a:stretch>
        </p:blipFill>
        <p:spPr>
          <a:xfrm>
            <a:off x="6096000" y="1582246"/>
            <a:ext cx="5485714" cy="2419048"/>
          </a:xfrm>
          <a:prstGeom prst="rect">
            <a:avLst/>
          </a:prstGeom>
        </p:spPr>
      </p:pic>
      <p:pic>
        <p:nvPicPr>
          <p:cNvPr id="9" name="Picture 8">
            <a:extLst>
              <a:ext uri="{FF2B5EF4-FFF2-40B4-BE49-F238E27FC236}">
                <a16:creationId xmlns:a16="http://schemas.microsoft.com/office/drawing/2014/main" id="{5F11F12E-2BB3-EC1C-336F-072C02FB0B46}"/>
              </a:ext>
            </a:extLst>
          </p:cNvPr>
          <p:cNvPicPr>
            <a:picLocks noChangeAspect="1"/>
          </p:cNvPicPr>
          <p:nvPr/>
        </p:nvPicPr>
        <p:blipFill>
          <a:blip r:embed="rId3"/>
          <a:stretch>
            <a:fillRect/>
          </a:stretch>
        </p:blipFill>
        <p:spPr>
          <a:xfrm>
            <a:off x="6172202" y="3565365"/>
            <a:ext cx="5846812" cy="1710389"/>
          </a:xfrm>
          <a:prstGeom prst="rect">
            <a:avLst/>
          </a:prstGeom>
        </p:spPr>
      </p:pic>
    </p:spTree>
    <p:extLst>
      <p:ext uri="{BB962C8B-B14F-4D97-AF65-F5344CB8AC3E}">
        <p14:creationId xmlns:p14="http://schemas.microsoft.com/office/powerpoint/2010/main" val="2258009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D790F-EE34-5473-BF1B-5C4D0ABDDC53}"/>
              </a:ext>
            </a:extLst>
          </p:cNvPr>
          <p:cNvSpPr>
            <a:spLocks noGrp="1"/>
          </p:cNvSpPr>
          <p:nvPr>
            <p:ph type="title"/>
          </p:nvPr>
        </p:nvSpPr>
        <p:spPr/>
        <p:txBody>
          <a:bodyPr/>
          <a:lstStyle/>
          <a:p>
            <a:pPr algn="ctr"/>
            <a:r>
              <a:rPr lang="en-US" dirty="0"/>
              <a:t>Digital Physical Therapy</a:t>
            </a:r>
          </a:p>
        </p:txBody>
      </p:sp>
      <p:sp>
        <p:nvSpPr>
          <p:cNvPr id="3" name="Content Placeholder 2">
            <a:extLst>
              <a:ext uri="{FF2B5EF4-FFF2-40B4-BE49-F238E27FC236}">
                <a16:creationId xmlns:a16="http://schemas.microsoft.com/office/drawing/2014/main" id="{16D62D2D-9B52-8961-5066-F11D63A4C09B}"/>
              </a:ext>
            </a:extLst>
          </p:cNvPr>
          <p:cNvSpPr>
            <a:spLocks noGrp="1"/>
          </p:cNvSpPr>
          <p:nvPr>
            <p:ph idx="1"/>
          </p:nvPr>
        </p:nvSpPr>
        <p:spPr>
          <a:xfrm>
            <a:off x="838200" y="1559295"/>
            <a:ext cx="10515600" cy="4351338"/>
          </a:xfrm>
        </p:spPr>
        <p:txBody>
          <a:bodyPr>
            <a:normAutofit/>
          </a:bodyPr>
          <a:lstStyle/>
          <a:p>
            <a:pPr marL="0" indent="0">
              <a:buNone/>
            </a:pPr>
            <a:r>
              <a:rPr lang="en-US" dirty="0"/>
              <a:t>You and your family members get free access to Hinge Health’s digital physical therapy programs for back, knee, hip, neck, or shoulder pain. </a:t>
            </a:r>
          </a:p>
          <a:p>
            <a:pPr marL="0" indent="0">
              <a:buNone/>
            </a:pPr>
            <a:r>
              <a:rPr lang="en-US" sz="2400" dirty="0"/>
              <a:t>Included in the program:</a:t>
            </a:r>
          </a:p>
          <a:p>
            <a:r>
              <a:rPr lang="en-US" sz="2400" dirty="0"/>
              <a:t>A free tablet computer and wearable sensors</a:t>
            </a:r>
          </a:p>
          <a:p>
            <a:r>
              <a:rPr lang="en-US" sz="2400" dirty="0"/>
              <a:t>Unlimited 1-on-1 health coaching</a:t>
            </a:r>
          </a:p>
          <a:p>
            <a:r>
              <a:rPr lang="en-US" sz="2400" dirty="0"/>
              <a:t>Personalized exercise therapy</a:t>
            </a:r>
          </a:p>
          <a:p>
            <a:pPr marL="0" indent="0" algn="ctr">
              <a:buNone/>
            </a:pPr>
            <a:r>
              <a:rPr lang="en-US" sz="2400" dirty="0"/>
              <a:t>To sign up:</a:t>
            </a:r>
          </a:p>
          <a:p>
            <a:pPr marL="0" indent="0" algn="ctr">
              <a:buNone/>
            </a:pPr>
            <a:r>
              <a:rPr lang="en-US" sz="2400" b="1" dirty="0"/>
              <a:t>WWW.HINGEHEALTH.COM/ASANTE</a:t>
            </a:r>
          </a:p>
        </p:txBody>
      </p:sp>
      <p:pic>
        <p:nvPicPr>
          <p:cNvPr id="5" name="Picture 4">
            <a:extLst>
              <a:ext uri="{FF2B5EF4-FFF2-40B4-BE49-F238E27FC236}">
                <a16:creationId xmlns:a16="http://schemas.microsoft.com/office/drawing/2014/main" id="{152AFA71-EEBC-4AD8-3EB8-D5D20DCCCB04}"/>
              </a:ext>
            </a:extLst>
          </p:cNvPr>
          <p:cNvPicPr>
            <a:picLocks noChangeAspect="1"/>
          </p:cNvPicPr>
          <p:nvPr/>
        </p:nvPicPr>
        <p:blipFill>
          <a:blip r:embed="rId2"/>
          <a:stretch>
            <a:fillRect/>
          </a:stretch>
        </p:blipFill>
        <p:spPr>
          <a:xfrm>
            <a:off x="7258388" y="4219493"/>
            <a:ext cx="3942857" cy="904762"/>
          </a:xfrm>
          <a:prstGeom prst="rect">
            <a:avLst/>
          </a:prstGeom>
        </p:spPr>
      </p:pic>
    </p:spTree>
    <p:extLst>
      <p:ext uri="{BB962C8B-B14F-4D97-AF65-F5344CB8AC3E}">
        <p14:creationId xmlns:p14="http://schemas.microsoft.com/office/powerpoint/2010/main" val="147377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3865-B642-A97C-177E-C95C36D552EF}"/>
              </a:ext>
            </a:extLst>
          </p:cNvPr>
          <p:cNvSpPr>
            <a:spLocks noGrp="1"/>
          </p:cNvSpPr>
          <p:nvPr>
            <p:ph type="title"/>
          </p:nvPr>
        </p:nvSpPr>
        <p:spPr>
          <a:xfrm>
            <a:off x="838200" y="365125"/>
            <a:ext cx="10515600" cy="1325563"/>
          </a:xfrm>
        </p:spPr>
        <p:txBody>
          <a:bodyPr anchor="ctr">
            <a:normAutofit/>
          </a:bodyPr>
          <a:lstStyle/>
          <a:p>
            <a:pPr algn="ctr"/>
            <a:r>
              <a:rPr lang="en-US" dirty="0"/>
              <a:t>Pet Insurance</a:t>
            </a:r>
          </a:p>
        </p:txBody>
      </p:sp>
      <p:sp>
        <p:nvSpPr>
          <p:cNvPr id="3" name="Content Placeholder 2">
            <a:extLst>
              <a:ext uri="{FF2B5EF4-FFF2-40B4-BE49-F238E27FC236}">
                <a16:creationId xmlns:a16="http://schemas.microsoft.com/office/drawing/2014/main" id="{DB47D48F-2D97-B5B1-5155-AE52BAFDA904}"/>
              </a:ext>
            </a:extLst>
          </p:cNvPr>
          <p:cNvSpPr>
            <a:spLocks noGrp="1"/>
          </p:cNvSpPr>
          <p:nvPr>
            <p:ph sz="half" idx="1"/>
          </p:nvPr>
        </p:nvSpPr>
        <p:spPr>
          <a:xfrm>
            <a:off x="824948" y="2134321"/>
            <a:ext cx="5181600" cy="1325563"/>
          </a:xfrm>
        </p:spPr>
        <p:txBody>
          <a:bodyPr>
            <a:normAutofit/>
          </a:bodyPr>
          <a:lstStyle/>
          <a:p>
            <a:pPr marL="0" indent="0" algn="ctr">
              <a:buNone/>
            </a:pPr>
            <a:r>
              <a:rPr lang="en-US" sz="2400" dirty="0"/>
              <a:t>MetLife Pet Insurance can help reimburse you for your pets' medical expenses. </a:t>
            </a:r>
          </a:p>
          <a:p>
            <a:pPr marL="0" indent="0">
              <a:buNone/>
            </a:pPr>
            <a:endParaRPr lang="en-US" dirty="0"/>
          </a:p>
        </p:txBody>
      </p:sp>
      <p:sp>
        <p:nvSpPr>
          <p:cNvPr id="8" name="Content Placeholder 3">
            <a:extLst>
              <a:ext uri="{FF2B5EF4-FFF2-40B4-BE49-F238E27FC236}">
                <a16:creationId xmlns:a16="http://schemas.microsoft.com/office/drawing/2014/main" id="{468403F6-0AE8-96D6-3346-117A0145A093}"/>
              </a:ext>
            </a:extLst>
          </p:cNvPr>
          <p:cNvSpPr>
            <a:spLocks noGrp="1"/>
          </p:cNvSpPr>
          <p:nvPr>
            <p:ph sz="half" idx="13"/>
          </p:nvPr>
        </p:nvSpPr>
        <p:spPr>
          <a:xfrm>
            <a:off x="6185452" y="1825625"/>
            <a:ext cx="5181600" cy="4351338"/>
          </a:xfrm>
        </p:spPr>
        <p:txBody>
          <a:bodyPr>
            <a:normAutofit/>
          </a:bodyPr>
          <a:lstStyle/>
          <a:p>
            <a:pPr marL="0" indent="0">
              <a:buNone/>
            </a:pPr>
            <a:r>
              <a:rPr lang="en-US" sz="2400" b="1" dirty="0"/>
              <a:t>Covered expenses include:</a:t>
            </a:r>
          </a:p>
          <a:p>
            <a:pPr>
              <a:buFont typeface="Wingdings" panose="05000000000000000000" pitchFamily="2" charset="2"/>
              <a:buChar char="§"/>
            </a:pPr>
            <a:r>
              <a:rPr lang="en-US" sz="2000" dirty="0"/>
              <a:t>Accidental Injuries</a:t>
            </a:r>
          </a:p>
          <a:p>
            <a:pPr>
              <a:buFont typeface="Wingdings" panose="05000000000000000000" pitchFamily="2" charset="2"/>
              <a:buChar char="§"/>
            </a:pPr>
            <a:r>
              <a:rPr lang="en-US" sz="2000" dirty="0"/>
              <a:t>Illnesses</a:t>
            </a:r>
          </a:p>
          <a:p>
            <a:pPr>
              <a:buFont typeface="Wingdings" panose="05000000000000000000" pitchFamily="2" charset="2"/>
              <a:buChar char="§"/>
            </a:pPr>
            <a:r>
              <a:rPr lang="en-US" sz="2000" dirty="0"/>
              <a:t>Exam Fees</a:t>
            </a:r>
          </a:p>
          <a:p>
            <a:pPr>
              <a:buFont typeface="Wingdings" panose="05000000000000000000" pitchFamily="2" charset="2"/>
              <a:buChar char="§"/>
            </a:pPr>
            <a:r>
              <a:rPr lang="en-US" sz="2000" dirty="0"/>
              <a:t>Surgeries</a:t>
            </a:r>
          </a:p>
          <a:p>
            <a:pPr>
              <a:buFont typeface="Wingdings" panose="05000000000000000000" pitchFamily="2" charset="2"/>
              <a:buChar char="§"/>
            </a:pPr>
            <a:r>
              <a:rPr lang="en-US" sz="2000" dirty="0"/>
              <a:t>Medications</a:t>
            </a:r>
          </a:p>
          <a:p>
            <a:pPr>
              <a:buFont typeface="Wingdings" panose="05000000000000000000" pitchFamily="2" charset="2"/>
              <a:buChar char="§"/>
            </a:pPr>
            <a:r>
              <a:rPr lang="en-US" sz="2000" dirty="0"/>
              <a:t>Hospital Stays</a:t>
            </a:r>
          </a:p>
          <a:p>
            <a:pPr>
              <a:buFont typeface="Wingdings" panose="05000000000000000000" pitchFamily="2" charset="2"/>
              <a:buChar char="§"/>
            </a:pPr>
            <a:r>
              <a:rPr lang="en-US" sz="2000" dirty="0"/>
              <a:t>Chronic Conditions</a:t>
            </a:r>
          </a:p>
        </p:txBody>
      </p:sp>
      <p:pic>
        <p:nvPicPr>
          <p:cNvPr id="10" name="Picture 9">
            <a:extLst>
              <a:ext uri="{FF2B5EF4-FFF2-40B4-BE49-F238E27FC236}">
                <a16:creationId xmlns:a16="http://schemas.microsoft.com/office/drawing/2014/main" id="{B3113918-2BE4-0870-80D6-EA072EF22118}"/>
              </a:ext>
            </a:extLst>
          </p:cNvPr>
          <p:cNvPicPr>
            <a:picLocks noChangeAspect="1"/>
          </p:cNvPicPr>
          <p:nvPr/>
        </p:nvPicPr>
        <p:blipFill>
          <a:blip r:embed="rId2"/>
          <a:stretch>
            <a:fillRect/>
          </a:stretch>
        </p:blipFill>
        <p:spPr>
          <a:xfrm>
            <a:off x="1633540" y="3585105"/>
            <a:ext cx="3185962" cy="1003637"/>
          </a:xfrm>
          <a:prstGeom prst="rect">
            <a:avLst/>
          </a:prstGeom>
        </p:spPr>
      </p:pic>
      <p:pic>
        <p:nvPicPr>
          <p:cNvPr id="12" name="Picture 11">
            <a:extLst>
              <a:ext uri="{FF2B5EF4-FFF2-40B4-BE49-F238E27FC236}">
                <a16:creationId xmlns:a16="http://schemas.microsoft.com/office/drawing/2014/main" id="{8E0B1901-2385-FDD0-EF09-7F105FC37DF7}"/>
              </a:ext>
            </a:extLst>
          </p:cNvPr>
          <p:cNvPicPr>
            <a:picLocks noChangeAspect="1"/>
          </p:cNvPicPr>
          <p:nvPr/>
        </p:nvPicPr>
        <p:blipFill>
          <a:blip r:embed="rId3"/>
          <a:stretch>
            <a:fillRect/>
          </a:stretch>
        </p:blipFill>
        <p:spPr>
          <a:xfrm>
            <a:off x="480690" y="4723679"/>
            <a:ext cx="5704762" cy="304762"/>
          </a:xfrm>
          <a:prstGeom prst="rect">
            <a:avLst/>
          </a:prstGeom>
        </p:spPr>
      </p:pic>
    </p:spTree>
    <p:extLst>
      <p:ext uri="{BB962C8B-B14F-4D97-AF65-F5344CB8AC3E}">
        <p14:creationId xmlns:p14="http://schemas.microsoft.com/office/powerpoint/2010/main" val="1907333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85885-28AF-D3BB-63FD-DCB2A5947A89}"/>
              </a:ext>
            </a:extLst>
          </p:cNvPr>
          <p:cNvSpPr>
            <a:spLocks noGrp="1"/>
          </p:cNvSpPr>
          <p:nvPr>
            <p:ph type="title"/>
          </p:nvPr>
        </p:nvSpPr>
        <p:spPr/>
        <p:txBody>
          <a:bodyPr/>
          <a:lstStyle/>
          <a:p>
            <a:r>
              <a:rPr lang="en-US" dirty="0"/>
              <a:t>Auto &amp; Home Insurance	</a:t>
            </a:r>
          </a:p>
        </p:txBody>
      </p:sp>
      <p:sp>
        <p:nvSpPr>
          <p:cNvPr id="3" name="Content Placeholder 2">
            <a:extLst>
              <a:ext uri="{FF2B5EF4-FFF2-40B4-BE49-F238E27FC236}">
                <a16:creationId xmlns:a16="http://schemas.microsoft.com/office/drawing/2014/main" id="{574F0336-4C05-4A52-C547-57872E455C2E}"/>
              </a:ext>
            </a:extLst>
          </p:cNvPr>
          <p:cNvSpPr>
            <a:spLocks noGrp="1"/>
          </p:cNvSpPr>
          <p:nvPr>
            <p:ph idx="1"/>
          </p:nvPr>
        </p:nvSpPr>
        <p:spPr/>
        <p:txBody>
          <a:bodyPr/>
          <a:lstStyle/>
          <a:p>
            <a:pPr marL="0" indent="0" algn="ctr">
              <a:buNone/>
            </a:pPr>
            <a:r>
              <a:rPr lang="en-US" dirty="0"/>
              <a:t>Special group discounts are available to Asante employees through Farmers Insurance. Discounts are applied to both Auto and Home Insurance plans and offer other discounted policy options when bundling with auto and home. </a:t>
            </a:r>
          </a:p>
          <a:p>
            <a:pPr marL="0" indent="0">
              <a:buNone/>
            </a:pPr>
            <a:endParaRPr lang="en-US" dirty="0"/>
          </a:p>
          <a:p>
            <a:pPr marL="0" indent="0" algn="ctr">
              <a:buNone/>
            </a:pPr>
            <a:r>
              <a:rPr lang="en-US" sz="2400" dirty="0"/>
              <a:t>For more information, contact 800-438-6381 or visit www.farmers.com/groupselect. </a:t>
            </a:r>
          </a:p>
          <a:p>
            <a:pPr marL="0" indent="0" algn="ctr">
              <a:buNone/>
            </a:pPr>
            <a:r>
              <a:rPr lang="en-US" sz="2400" dirty="0"/>
              <a:t>If asked for a discount code, use DTF</a:t>
            </a:r>
          </a:p>
        </p:txBody>
      </p:sp>
      <p:pic>
        <p:nvPicPr>
          <p:cNvPr id="5" name="Picture 4">
            <a:extLst>
              <a:ext uri="{FF2B5EF4-FFF2-40B4-BE49-F238E27FC236}">
                <a16:creationId xmlns:a16="http://schemas.microsoft.com/office/drawing/2014/main" id="{F955E757-7615-7B7F-299E-BEC9E7163297}"/>
              </a:ext>
            </a:extLst>
          </p:cNvPr>
          <p:cNvPicPr>
            <a:picLocks noChangeAspect="1"/>
          </p:cNvPicPr>
          <p:nvPr/>
        </p:nvPicPr>
        <p:blipFill>
          <a:blip r:embed="rId2"/>
          <a:stretch>
            <a:fillRect/>
          </a:stretch>
        </p:blipFill>
        <p:spPr>
          <a:xfrm>
            <a:off x="9540579" y="4771847"/>
            <a:ext cx="1438095" cy="847619"/>
          </a:xfrm>
          <a:prstGeom prst="rect">
            <a:avLst/>
          </a:prstGeom>
        </p:spPr>
      </p:pic>
    </p:spTree>
    <p:extLst>
      <p:ext uri="{BB962C8B-B14F-4D97-AF65-F5344CB8AC3E}">
        <p14:creationId xmlns:p14="http://schemas.microsoft.com/office/powerpoint/2010/main" val="82735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C08EF-CBD7-1611-11A0-3952FC0822F5}"/>
              </a:ext>
            </a:extLst>
          </p:cNvPr>
          <p:cNvSpPr>
            <a:spLocks noGrp="1"/>
          </p:cNvSpPr>
          <p:nvPr>
            <p:ph type="title"/>
          </p:nvPr>
        </p:nvSpPr>
        <p:spPr/>
        <p:txBody>
          <a:bodyPr/>
          <a:lstStyle/>
          <a:p>
            <a:r>
              <a:rPr lang="en-US" dirty="0"/>
              <a:t>Student Loan Payment Reimbursement</a:t>
            </a:r>
          </a:p>
        </p:txBody>
      </p:sp>
      <p:sp>
        <p:nvSpPr>
          <p:cNvPr id="3" name="Content Placeholder 2">
            <a:extLst>
              <a:ext uri="{FF2B5EF4-FFF2-40B4-BE49-F238E27FC236}">
                <a16:creationId xmlns:a16="http://schemas.microsoft.com/office/drawing/2014/main" id="{C0286B4E-7A6A-C5A6-CAAC-9048EDC22EE5}"/>
              </a:ext>
            </a:extLst>
          </p:cNvPr>
          <p:cNvSpPr>
            <a:spLocks noGrp="1"/>
          </p:cNvSpPr>
          <p:nvPr>
            <p:ph idx="1"/>
          </p:nvPr>
        </p:nvSpPr>
        <p:spPr/>
        <p:txBody>
          <a:bodyPr>
            <a:normAutofit fontScale="92500" lnSpcReduction="20000"/>
          </a:bodyPr>
          <a:lstStyle/>
          <a:p>
            <a:pPr marL="0" indent="0">
              <a:buNone/>
            </a:pPr>
            <a:r>
              <a:rPr lang="en-US" dirty="0"/>
              <a:t>Under the Student Loan Payment Reimbursement program, employee’s can be reimbursed up to $1,200 per year for their federal student loan payments.</a:t>
            </a:r>
          </a:p>
          <a:p>
            <a:pPr marL="0" indent="0">
              <a:buNone/>
            </a:pPr>
            <a:endParaRPr lang="en-US" dirty="0"/>
          </a:p>
          <a:p>
            <a:pPr marL="0" indent="0">
              <a:buNone/>
            </a:pPr>
            <a:r>
              <a:rPr lang="en-US" dirty="0"/>
              <a:t>These Tax-Free Reimbursements are made quarterly, up to a maximum of $300 per quarter. </a:t>
            </a:r>
          </a:p>
          <a:p>
            <a:pPr marL="0" indent="0">
              <a:buNone/>
            </a:pPr>
            <a:endParaRPr lang="en-US" dirty="0"/>
          </a:p>
          <a:p>
            <a:pPr marL="0" indent="0">
              <a:buNone/>
            </a:pPr>
            <a:r>
              <a:rPr lang="en-US" dirty="0"/>
              <a:t>The next deadline for payments made in April-June 2023 is June 10, 2023.</a:t>
            </a:r>
          </a:p>
          <a:p>
            <a:pPr marL="0" indent="0">
              <a:buNone/>
            </a:pPr>
            <a:endParaRPr lang="en-US" dirty="0"/>
          </a:p>
          <a:p>
            <a:pPr marL="0" indent="0">
              <a:buNone/>
            </a:pPr>
            <a:r>
              <a:rPr lang="en-US" sz="2000" dirty="0"/>
              <a:t>To receive more information, email </a:t>
            </a:r>
            <a:r>
              <a:rPr lang="en-US" sz="2000" dirty="0">
                <a:hlinkClick r:id="rId2"/>
              </a:rPr>
              <a:t>studenloanreimbursement@asante.org</a:t>
            </a:r>
            <a:r>
              <a:rPr lang="en-US" sz="2000" dirty="0"/>
              <a:t>	</a:t>
            </a:r>
          </a:p>
        </p:txBody>
      </p:sp>
    </p:spTree>
    <p:extLst>
      <p:ext uri="{BB962C8B-B14F-4D97-AF65-F5344CB8AC3E}">
        <p14:creationId xmlns:p14="http://schemas.microsoft.com/office/powerpoint/2010/main" val="20251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3AF01-E536-F327-B798-2BD2AF4BE95E}"/>
              </a:ext>
            </a:extLst>
          </p:cNvPr>
          <p:cNvSpPr>
            <a:spLocks noGrp="1"/>
          </p:cNvSpPr>
          <p:nvPr>
            <p:ph type="title"/>
          </p:nvPr>
        </p:nvSpPr>
        <p:spPr/>
        <p:txBody>
          <a:bodyPr/>
          <a:lstStyle/>
          <a:p>
            <a:r>
              <a:rPr lang="en-US" dirty="0"/>
              <a:t>Gym &amp; Cell Phone Discounts	</a:t>
            </a:r>
          </a:p>
        </p:txBody>
      </p:sp>
      <p:sp>
        <p:nvSpPr>
          <p:cNvPr id="3" name="Content Placeholder 2">
            <a:extLst>
              <a:ext uri="{FF2B5EF4-FFF2-40B4-BE49-F238E27FC236}">
                <a16:creationId xmlns:a16="http://schemas.microsoft.com/office/drawing/2014/main" id="{95C853EC-3FD6-3D5E-24BE-C5AC86921348}"/>
              </a:ext>
            </a:extLst>
          </p:cNvPr>
          <p:cNvSpPr>
            <a:spLocks noGrp="1"/>
          </p:cNvSpPr>
          <p:nvPr>
            <p:ph idx="1"/>
          </p:nvPr>
        </p:nvSpPr>
        <p:spPr/>
        <p:txBody>
          <a:bodyPr>
            <a:normAutofit/>
          </a:bodyPr>
          <a:lstStyle/>
          <a:p>
            <a:pPr>
              <a:buFont typeface="Wingdings" panose="05000000000000000000" pitchFamily="2" charset="2"/>
              <a:buChar char="§"/>
            </a:pPr>
            <a:r>
              <a:rPr lang="en-US" dirty="0"/>
              <a:t>Gym Discounts available across multiple facilities in Jackson and Josephine Counties:</a:t>
            </a:r>
          </a:p>
          <a:p>
            <a:pPr marL="914400" lvl="2" indent="0">
              <a:buNone/>
            </a:pPr>
            <a:r>
              <a:rPr lang="en-US" dirty="0"/>
              <a:t>Planet Fitness, Orange Theory, Snap Fitness, Superior Athletic Club, YMCA, Club Northwest and many more.</a:t>
            </a:r>
          </a:p>
          <a:p>
            <a:pPr>
              <a:buFont typeface="Wingdings" panose="05000000000000000000" pitchFamily="2" charset="2"/>
              <a:buChar char="§"/>
            </a:pPr>
            <a:endParaRPr lang="en-US" dirty="0"/>
          </a:p>
          <a:p>
            <a:pPr>
              <a:buFont typeface="Wingdings" panose="05000000000000000000" pitchFamily="2" charset="2"/>
              <a:buChar char="§"/>
            </a:pPr>
            <a:r>
              <a:rPr lang="en-US" dirty="0"/>
              <a:t>Cell Phone Plan Discounts available with four different carriers: AT&amp;T, Verizon, Sprint and US Cellular</a:t>
            </a:r>
          </a:p>
          <a:p>
            <a:endParaRPr lang="en-US" dirty="0"/>
          </a:p>
        </p:txBody>
      </p:sp>
    </p:spTree>
    <p:extLst>
      <p:ext uri="{BB962C8B-B14F-4D97-AF65-F5344CB8AC3E}">
        <p14:creationId xmlns:p14="http://schemas.microsoft.com/office/powerpoint/2010/main" val="303700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D10C1-0F07-E5C8-2724-17AB1FC88F68}"/>
              </a:ext>
            </a:extLst>
          </p:cNvPr>
          <p:cNvSpPr>
            <a:spLocks noGrp="1"/>
          </p:cNvSpPr>
          <p:nvPr>
            <p:ph type="title"/>
          </p:nvPr>
        </p:nvSpPr>
        <p:spPr/>
        <p:txBody>
          <a:bodyPr/>
          <a:lstStyle/>
          <a:p>
            <a:r>
              <a:rPr lang="en-US" dirty="0"/>
              <a:t>Lawn Care and Maintenance Discounts</a:t>
            </a:r>
          </a:p>
        </p:txBody>
      </p:sp>
      <p:sp>
        <p:nvSpPr>
          <p:cNvPr id="3" name="Content Placeholder 2">
            <a:extLst>
              <a:ext uri="{FF2B5EF4-FFF2-40B4-BE49-F238E27FC236}">
                <a16:creationId xmlns:a16="http://schemas.microsoft.com/office/drawing/2014/main" id="{5F54F161-D468-A39D-6D2A-B84066A7E8FD}"/>
              </a:ext>
            </a:extLst>
          </p:cNvPr>
          <p:cNvSpPr>
            <a:spLocks noGrp="1"/>
          </p:cNvSpPr>
          <p:nvPr>
            <p:ph idx="1"/>
          </p:nvPr>
        </p:nvSpPr>
        <p:spPr>
          <a:xfrm>
            <a:off x="838200" y="1597025"/>
            <a:ext cx="10515600" cy="4351338"/>
          </a:xfrm>
        </p:spPr>
        <p:txBody>
          <a:bodyPr/>
          <a:lstStyle/>
          <a:p>
            <a:pPr>
              <a:buFont typeface="Wingdings" panose="05000000000000000000" pitchFamily="2" charset="2"/>
              <a:buChar char="§"/>
            </a:pPr>
            <a:r>
              <a:rPr lang="en-US" dirty="0"/>
              <a:t>Discounted Lawn Care through Gary Krause Landscaping. Asante employees receive 10% off on lawn care and landscaping, as well as a free one-time site evaluation and consultation. </a:t>
            </a:r>
          </a:p>
          <a:p>
            <a:pPr marL="457200" lvl="1" indent="0">
              <a:buNone/>
            </a:pPr>
            <a:r>
              <a:rPr lang="en-US" dirty="0"/>
              <a:t>	</a:t>
            </a:r>
            <a:r>
              <a:rPr lang="en-US" sz="2000" dirty="0">
                <a:hlinkClick r:id="rId3"/>
              </a:rPr>
              <a:t>www.garykrauselandscaping.com</a:t>
            </a:r>
            <a:r>
              <a:rPr lang="en-US" sz="2000" dirty="0"/>
              <a:t> or 541-899-7643</a:t>
            </a:r>
          </a:p>
          <a:p>
            <a:pPr>
              <a:buFont typeface="Wingdings" panose="05000000000000000000" pitchFamily="2" charset="2"/>
              <a:buChar char="§"/>
            </a:pPr>
            <a:r>
              <a:rPr lang="en-US" dirty="0"/>
              <a:t>Discounted Maintenance and General Contracting through MK Maintenance. A 10% discount is offered to Asante employees as well as a free estimate/quote.</a:t>
            </a:r>
          </a:p>
          <a:p>
            <a:pPr marL="0" indent="0">
              <a:buNone/>
            </a:pPr>
            <a:r>
              <a:rPr lang="en-US" sz="2000" dirty="0"/>
              <a:t>	</a:t>
            </a:r>
            <a:r>
              <a:rPr lang="en-US" sz="2000" dirty="0">
                <a:hlinkClick r:id="rId4"/>
              </a:rPr>
              <a:t>https://www.mkmaintenanceor.com/</a:t>
            </a:r>
            <a:r>
              <a:rPr lang="en-US" sz="2000" dirty="0"/>
              <a:t> or 541-910-0731</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101110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BD44D-B98C-3C3D-131F-3F562396ABD0}"/>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D8EEFBF3-5BE3-3492-5599-3ACDAA761BB2}"/>
              </a:ext>
            </a:extLst>
          </p:cNvPr>
          <p:cNvSpPr>
            <a:spLocks noGrp="1"/>
          </p:cNvSpPr>
          <p:nvPr>
            <p:ph idx="1"/>
          </p:nvPr>
        </p:nvSpPr>
        <p:spPr/>
        <p:txBody>
          <a:bodyPr/>
          <a:lstStyle/>
          <a:p>
            <a:pPr marL="0" indent="0" algn="ctr">
              <a:buNone/>
            </a:pPr>
            <a:r>
              <a:rPr lang="en-US" sz="3600" dirty="0"/>
              <a:t>All the new perks and discounts mentioned in today's presentation are available for review at </a:t>
            </a:r>
          </a:p>
          <a:p>
            <a:pPr marL="0" indent="0" algn="ctr">
              <a:buNone/>
            </a:pPr>
            <a:endParaRPr lang="en-US" sz="3200" dirty="0">
              <a:hlinkClick r:id="rId2"/>
            </a:endParaRPr>
          </a:p>
          <a:p>
            <a:pPr marL="0" indent="0" algn="ctr">
              <a:buNone/>
            </a:pPr>
            <a:r>
              <a:rPr lang="en-US" sz="3200" dirty="0">
                <a:hlinkClick r:id="rId2"/>
              </a:rPr>
              <a:t>https://www.asante.org/employee-benefits/perks-and-discounts/</a:t>
            </a:r>
            <a:r>
              <a:rPr lang="en-US" sz="3200" dirty="0"/>
              <a:t> </a:t>
            </a:r>
          </a:p>
        </p:txBody>
      </p:sp>
    </p:spTree>
    <p:extLst>
      <p:ext uri="{BB962C8B-B14F-4D97-AF65-F5344CB8AC3E}">
        <p14:creationId xmlns:p14="http://schemas.microsoft.com/office/powerpoint/2010/main" val="2875338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sante Theme">
  <a:themeElements>
    <a:clrScheme name="Asante Brand Theme">
      <a:dk1>
        <a:srgbClr val="292929"/>
      </a:dk1>
      <a:lt1>
        <a:srgbClr val="FFFFFF"/>
      </a:lt1>
      <a:dk2>
        <a:srgbClr val="696158"/>
      </a:dk2>
      <a:lt2>
        <a:srgbClr val="E7E6E6"/>
      </a:lt2>
      <a:accent1>
        <a:srgbClr val="236192"/>
      </a:accent1>
      <a:accent2>
        <a:srgbClr val="696158"/>
      </a:accent2>
      <a:accent3>
        <a:srgbClr val="A76B11"/>
      </a:accent3>
      <a:accent4>
        <a:srgbClr val="C5B783"/>
      </a:accent4>
      <a:accent5>
        <a:srgbClr val="6E6E6E"/>
      </a:accent5>
      <a:accent6>
        <a:srgbClr val="709E89"/>
      </a:accent6>
      <a:hlink>
        <a:srgbClr val="2088C1"/>
      </a:hlink>
      <a:folHlink>
        <a:srgbClr val="B99D6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800" dirty="0">
            <a:solidFill>
              <a:schemeClr val="accent1"/>
            </a:solidFill>
          </a:defRPr>
        </a:defPPr>
      </a:lstStyle>
    </a:txDef>
  </a:objectDefaults>
  <a:extraClrSchemeLst/>
  <a:extLst>
    <a:ext uri="{05A4C25C-085E-4340-85A3-A5531E510DB2}">
      <thm15:themeFamily xmlns:thm15="http://schemas.microsoft.com/office/thememl/2012/main" name="Asante Theme" id="{CF1FD916-F264-2545-92E5-1B64BD410796}" vid="{4BC890A6-6A7B-B548-B839-B9AB074293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2090</TotalTime>
  <Words>472</Words>
  <Application>Microsoft Office PowerPoint</Application>
  <PresentationFormat>Widescreen</PresentationFormat>
  <Paragraphs>58</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vt:lpstr>
      <vt:lpstr>Asante Theme</vt:lpstr>
      <vt:lpstr>New Benefits and Perks</vt:lpstr>
      <vt:lpstr>Employee Assistance Program - EAP</vt:lpstr>
      <vt:lpstr>Digital Physical Therapy</vt:lpstr>
      <vt:lpstr>Pet Insurance</vt:lpstr>
      <vt:lpstr>Auto &amp; Home Insurance </vt:lpstr>
      <vt:lpstr>Student Loan Payment Reimbursement</vt:lpstr>
      <vt:lpstr>Gym &amp; Cell Phone Discounts </vt:lpstr>
      <vt:lpstr>Lawn Care and Maintenance Discounts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Purdy, Darlene</dc:creator>
  <cp:lastModifiedBy>Holt, Shirleen</cp:lastModifiedBy>
  <cp:revision>59</cp:revision>
  <dcterms:created xsi:type="dcterms:W3CDTF">2021-02-18T22:59:17Z</dcterms:created>
  <dcterms:modified xsi:type="dcterms:W3CDTF">2023-04-03T17:55:44Z</dcterms:modified>
</cp:coreProperties>
</file>