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10"/>
  </p:notesMasterIdLst>
  <p:sldIdLst>
    <p:sldId id="285" r:id="rId2"/>
    <p:sldId id="277" r:id="rId3"/>
    <p:sldId id="283" r:id="rId4"/>
    <p:sldId id="278" r:id="rId5"/>
    <p:sldId id="286" r:id="rId6"/>
    <p:sldId id="280" r:id="rId7"/>
    <p:sldId id="281" r:id="rId8"/>
    <p:sldId id="28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3650"/>
    <a:srgbClr val="2E6998"/>
    <a:srgbClr val="CDDBE6"/>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263"/>
    <p:restoredTop sz="72542" autoAdjust="0"/>
  </p:normalViewPr>
  <p:slideViewPr>
    <p:cSldViewPr snapToGrid="0" snapToObjects="1">
      <p:cViewPr varScale="1">
        <p:scale>
          <a:sx n="50" d="100"/>
          <a:sy n="50" d="100"/>
        </p:scale>
        <p:origin x="1902" y="60"/>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9AD80E-7E78-4EAC-A0B1-A5946BFD1E6F}" type="datetimeFigureOut">
              <a:rPr lang="en-US" smtClean="0"/>
              <a:t>2/21/2023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60BC60-F1AE-4172-9EAD-B18216AF36B4}" type="slidenum">
              <a:rPr lang="en-US" smtClean="0"/>
              <a:t>‹#›</a:t>
            </a:fld>
            <a:endParaRPr lang="en-US"/>
          </a:p>
        </p:txBody>
      </p:sp>
    </p:spTree>
    <p:extLst>
      <p:ext uri="{BB962C8B-B14F-4D97-AF65-F5344CB8AC3E}">
        <p14:creationId xmlns:p14="http://schemas.microsoft.com/office/powerpoint/2010/main" val="1648004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dean.house.gov/2022/6/reps-dean-and-bucshon-introduce-bill-to-protect-healthcare-employees"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The senate bill requirements were a starting point for how Asante wanted to support our employees in reducing WPV. Asante continues to go above and beyond the senate bill requirements because we care about employee safety and well-being and we have identified opportunity. </a:t>
            </a:r>
          </a:p>
          <a:p>
            <a:endParaRPr lang="en-US" dirty="0"/>
          </a:p>
          <a:p>
            <a:r>
              <a:rPr lang="en-US" dirty="0"/>
              <a:t>CMS, Emergency Nurse Association, American Association of Critical Care Nursing are organizations who have also been advocating for a violence-free workplace though development of policies, white papers, and statements. </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dirty="0">
                <a:solidFill>
                  <a:srgbClr val="1C1C1C"/>
                </a:solidFill>
                <a:effectLst/>
                <a:latin typeface="Garamond" panose="02020404030301010803" pitchFamily="18" charset="0"/>
                <a:ea typeface="Calibri" panose="020F0502020204030204" pitchFamily="34" charset="0"/>
              </a:rPr>
              <a:t>The bipartisan </a:t>
            </a:r>
            <a:r>
              <a:rPr lang="en-US" sz="1800" u="sng" dirty="0">
                <a:solidFill>
                  <a:srgbClr val="1FADB6"/>
                </a:solidFill>
                <a:effectLst/>
                <a:latin typeface="Garamond" panose="02020404030301010803" pitchFamily="18" charset="0"/>
                <a:ea typeface="Calibri" panose="020F0502020204030204" pitchFamily="34" charset="0"/>
                <a:hlinkClick r:id="rId3"/>
              </a:rPr>
              <a:t>Safety From Violence for Healthcare Employees Act</a:t>
            </a:r>
            <a:r>
              <a:rPr lang="en-US" sz="1800" dirty="0">
                <a:solidFill>
                  <a:srgbClr val="1C1C1C"/>
                </a:solidFill>
                <a:effectLst/>
                <a:latin typeface="Garamond" panose="02020404030301010803" pitchFamily="18" charset="0"/>
                <a:ea typeface="Calibri" panose="020F0502020204030204" pitchFamily="34" charset="0"/>
              </a:rPr>
              <a:t> (House of Representatives HR 7961) would make assaulting or intimidating health care workers on the job a federal offense.</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pPr>
              <a:defRPr/>
            </a:pPr>
            <a:fld id="{918C6A3A-41E9-44AE-9D8C-4B4C0579C249}" type="slidenum">
              <a:rPr lang="en-US" smtClean="0"/>
              <a:pPr>
                <a:defRPr/>
              </a:pPr>
              <a:t>2</a:t>
            </a:fld>
            <a:endParaRPr lang="en-US"/>
          </a:p>
        </p:txBody>
      </p:sp>
    </p:spTree>
    <p:extLst>
      <p:ext uri="{BB962C8B-B14F-4D97-AF65-F5344CB8AC3E}">
        <p14:creationId xmlns:p14="http://schemas.microsoft.com/office/powerpoint/2010/main" val="251409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Risk Management, HR, Security, Nursing, Leadership, Operations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Hospitals and clinics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Report to/oversite from steering committee -HR, Nursing, Physical Environment, APP</a:t>
            </a:r>
          </a:p>
          <a:p>
            <a:endParaRPr lang="en-US" dirty="0"/>
          </a:p>
        </p:txBody>
      </p:sp>
      <p:sp>
        <p:nvSpPr>
          <p:cNvPr id="4" name="Slide Number Placeholder 3"/>
          <p:cNvSpPr>
            <a:spLocks noGrp="1"/>
          </p:cNvSpPr>
          <p:nvPr>
            <p:ph type="sldNum" sz="quarter" idx="5"/>
          </p:nvPr>
        </p:nvSpPr>
        <p:spPr/>
        <p:txBody>
          <a:bodyPr/>
          <a:lstStyle/>
          <a:p>
            <a:pPr>
              <a:defRPr/>
            </a:pPr>
            <a:fld id="{918C6A3A-41E9-44AE-9D8C-4B4C0579C249}" type="slidenum">
              <a:rPr lang="en-US" smtClean="0"/>
              <a:pPr>
                <a:defRPr/>
              </a:pPr>
              <a:t>3</a:t>
            </a:fld>
            <a:endParaRPr lang="en-US"/>
          </a:p>
        </p:txBody>
      </p:sp>
    </p:spTree>
    <p:extLst>
      <p:ext uri="{BB962C8B-B14F-4D97-AF65-F5344CB8AC3E}">
        <p14:creationId xmlns:p14="http://schemas.microsoft.com/office/powerpoint/2010/main" val="3664145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Workgroups on slide 4 indirect impact to employees, focused on behind the scenes infrastructure for regulatory and senate bill requirements. </a:t>
            </a:r>
          </a:p>
          <a:p>
            <a:endParaRPr lang="en-US" dirty="0"/>
          </a:p>
          <a:p>
            <a:r>
              <a:rPr lang="en-US" dirty="0"/>
              <a:t>Poor lighting, panic alarms, bushes, security cameras </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918C6A3A-41E9-44AE-9D8C-4B4C0579C249}" type="slidenum">
              <a:rPr lang="en-US" smtClean="0"/>
              <a:pPr>
                <a:defRPr/>
              </a:pPr>
              <a:t>4</a:t>
            </a:fld>
            <a:endParaRPr lang="en-US"/>
          </a:p>
        </p:txBody>
      </p:sp>
    </p:spTree>
    <p:extLst>
      <p:ext uri="{BB962C8B-B14F-4D97-AF65-F5344CB8AC3E}">
        <p14:creationId xmlns:p14="http://schemas.microsoft.com/office/powerpoint/2010/main" val="1740867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Workgroups on slide 5 more directly impact the day to day operations and immediate safety of our staff. </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Our pilot projects will help us develop new tools  and response plans to reduce WPV.  </a:t>
            </a:r>
          </a:p>
          <a:p>
            <a:endParaRPr lang="en-US" dirty="0"/>
          </a:p>
          <a:p>
            <a:r>
              <a:rPr lang="en-US" dirty="0" err="1"/>
              <a:t>TICR</a:t>
            </a:r>
            <a:r>
              <a:rPr lang="en-US" dirty="0"/>
              <a:t> huddle- </a:t>
            </a:r>
            <a:r>
              <a:rPr lang="en-US" sz="1200" kern="1200" dirty="0">
                <a:solidFill>
                  <a:schemeClr val="tx1"/>
                </a:solidFill>
                <a:effectLst/>
                <a:latin typeface="Times New Roman" charset="0"/>
                <a:ea typeface="+mn-ea"/>
                <a:cs typeface="+mn-cs"/>
              </a:rPr>
              <a:t>A team approach with support in real time may prevent escalated behaviors and develop a multi-disciplinary, early intervention/coordinated care plan. Primary RN/Charge RN, Security, Direct Supervisor and Security (may also include spiritual care, provider, social worker, pharmacist). Huddle treatment plan includes suggestions for patient safety plan, environmental modification, symptom management, ethics committee. </a:t>
            </a:r>
            <a:endParaRPr lang="en-US" dirty="0"/>
          </a:p>
          <a:p>
            <a:endParaRPr lang="en-US" dirty="0"/>
          </a:p>
          <a:p>
            <a:r>
              <a:rPr lang="en-US" dirty="0"/>
              <a:t>Incident Review Council- reviews behavioral events. Leader reviewers RER, conducts chart audit/staff interviews, presents at council to identify opportunities to optimize Asante’s WPV Prevention Program’s procedures, policies, tools, education, etc. </a:t>
            </a:r>
          </a:p>
        </p:txBody>
      </p:sp>
      <p:sp>
        <p:nvSpPr>
          <p:cNvPr id="4" name="Slide Number Placeholder 3"/>
          <p:cNvSpPr>
            <a:spLocks noGrp="1"/>
          </p:cNvSpPr>
          <p:nvPr>
            <p:ph type="sldNum" sz="quarter" idx="5"/>
          </p:nvPr>
        </p:nvSpPr>
        <p:spPr/>
        <p:txBody>
          <a:bodyPr/>
          <a:lstStyle/>
          <a:p>
            <a:pPr>
              <a:defRPr/>
            </a:pPr>
            <a:fld id="{918C6A3A-41E9-44AE-9D8C-4B4C0579C249}" type="slidenum">
              <a:rPr lang="en-US" smtClean="0"/>
              <a:pPr>
                <a:defRPr/>
              </a:pPr>
              <a:t>6</a:t>
            </a:fld>
            <a:endParaRPr lang="en-US"/>
          </a:p>
        </p:txBody>
      </p:sp>
    </p:spTree>
    <p:extLst>
      <p:ext uri="{BB962C8B-B14F-4D97-AF65-F5344CB8AC3E}">
        <p14:creationId xmlns:p14="http://schemas.microsoft.com/office/powerpoint/2010/main" val="3346420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Importance of reporting</a:t>
            </a:r>
          </a:p>
          <a:p>
            <a:r>
              <a:rPr lang="en-US" dirty="0"/>
              <a:t>Email ideas/questions/concerns</a:t>
            </a:r>
          </a:p>
          <a:p>
            <a:endParaRPr lang="en-US" dirty="0"/>
          </a:p>
          <a:p>
            <a:r>
              <a:rPr lang="en-US" dirty="0"/>
              <a:t>From SH: Put email address to web page in chat? https://myasantenet.ahs.asante.org/departments/asante/asante-wellbeing/workplace-violence/</a:t>
            </a:r>
          </a:p>
        </p:txBody>
      </p:sp>
      <p:sp>
        <p:nvSpPr>
          <p:cNvPr id="4" name="Slide Number Placeholder 3"/>
          <p:cNvSpPr>
            <a:spLocks noGrp="1"/>
          </p:cNvSpPr>
          <p:nvPr>
            <p:ph type="sldNum" sz="quarter" idx="5"/>
          </p:nvPr>
        </p:nvSpPr>
        <p:spPr/>
        <p:txBody>
          <a:bodyPr/>
          <a:lstStyle/>
          <a:p>
            <a:pPr>
              <a:defRPr/>
            </a:pPr>
            <a:fld id="{918C6A3A-41E9-44AE-9D8C-4B4C0579C249}" type="slidenum">
              <a:rPr lang="en-US" smtClean="0"/>
              <a:pPr>
                <a:defRPr/>
              </a:pPr>
              <a:t>7</a:t>
            </a:fld>
            <a:endParaRPr lang="en-US"/>
          </a:p>
        </p:txBody>
      </p:sp>
    </p:spTree>
    <p:extLst>
      <p:ext uri="{BB962C8B-B14F-4D97-AF65-F5344CB8AC3E}">
        <p14:creationId xmlns:p14="http://schemas.microsoft.com/office/powerpoint/2010/main" val="5371374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7BF5EC9-551B-A443-AE86-8EE6A6532058}"/>
              </a:ext>
            </a:extLst>
          </p:cNvPr>
          <p:cNvPicPr>
            <a:picLocks noChangeAspect="1"/>
          </p:cNvPicPr>
          <p:nvPr userDrawn="1"/>
        </p:nvPicPr>
        <p:blipFill>
          <a:blip r:embed="rId2"/>
          <a:srcRect/>
          <a:stretch/>
        </p:blipFill>
        <p:spPr>
          <a:xfrm>
            <a:off x="0" y="0"/>
            <a:ext cx="12192000" cy="6858000"/>
          </a:xfrm>
          <a:prstGeom prst="rect">
            <a:avLst/>
          </a:prstGeom>
        </p:spPr>
      </p:pic>
      <p:sp>
        <p:nvSpPr>
          <p:cNvPr id="6" name="Title 1">
            <a:extLst>
              <a:ext uri="{FF2B5EF4-FFF2-40B4-BE49-F238E27FC236}">
                <a16:creationId xmlns:a16="http://schemas.microsoft.com/office/drawing/2014/main" id="{9E061935-4BB0-404C-940E-A4B1B105E9E7}"/>
              </a:ext>
            </a:extLst>
          </p:cNvPr>
          <p:cNvSpPr>
            <a:spLocks noGrp="1"/>
          </p:cNvSpPr>
          <p:nvPr>
            <p:ph type="title" hasCustomPrompt="1"/>
          </p:nvPr>
        </p:nvSpPr>
        <p:spPr>
          <a:xfrm>
            <a:off x="4098235" y="3485674"/>
            <a:ext cx="7500730" cy="616228"/>
          </a:xfrm>
        </p:spPr>
        <p:txBody>
          <a:bodyPr/>
          <a:lstStyle>
            <a:lvl1pPr>
              <a:lnSpc>
                <a:spcPct val="100000"/>
              </a:lnSpc>
              <a:spcAft>
                <a:spcPts val="1200"/>
              </a:spcAft>
              <a:defRPr b="0" cap="none" spc="0">
                <a:ln w="0"/>
                <a:solidFill>
                  <a:schemeClr val="tx1"/>
                </a:solidFill>
                <a:effectLst>
                  <a:outerShdw blurRad="38100" dist="19050" dir="2700000" algn="tl" rotWithShape="0">
                    <a:schemeClr val="dk1">
                      <a:alpha val="40000"/>
                    </a:schemeClr>
                  </a:outerShdw>
                </a:effectLst>
              </a:defRPr>
            </a:lvl1pPr>
          </a:lstStyle>
          <a:p>
            <a:r>
              <a:rPr lang="en-US" dirty="0"/>
              <a:t>Presentation title</a:t>
            </a:r>
          </a:p>
        </p:txBody>
      </p:sp>
      <p:sp>
        <p:nvSpPr>
          <p:cNvPr id="4" name="Text Placeholder 3">
            <a:extLst>
              <a:ext uri="{FF2B5EF4-FFF2-40B4-BE49-F238E27FC236}">
                <a16:creationId xmlns:a16="http://schemas.microsoft.com/office/drawing/2014/main" id="{CD2A9041-8544-FF43-8596-F58F52121735}"/>
              </a:ext>
            </a:extLst>
          </p:cNvPr>
          <p:cNvSpPr>
            <a:spLocks noGrp="1"/>
          </p:cNvSpPr>
          <p:nvPr>
            <p:ph type="body" sz="quarter" idx="10" hasCustomPrompt="1"/>
          </p:nvPr>
        </p:nvSpPr>
        <p:spPr>
          <a:xfrm>
            <a:off x="4098925" y="4199622"/>
            <a:ext cx="7499350" cy="466725"/>
          </a:xfrm>
        </p:spPr>
        <p:txBody>
          <a:bodyPr/>
          <a:lstStyle>
            <a:lvl1pPr marL="0" indent="0">
              <a:buNone/>
              <a:defRPr/>
            </a:lvl1pPr>
          </a:lstStyle>
          <a:p>
            <a:pPr lvl="0"/>
            <a:r>
              <a:rPr lang="en-US" dirty="0"/>
              <a:t>Presentation subtitle</a:t>
            </a:r>
          </a:p>
        </p:txBody>
      </p:sp>
    </p:spTree>
    <p:extLst>
      <p:ext uri="{BB962C8B-B14F-4D97-AF65-F5344CB8AC3E}">
        <p14:creationId xmlns:p14="http://schemas.microsoft.com/office/powerpoint/2010/main" val="300989038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81B4AE7-6AAD-C146-BF7E-FCBD4FF88C59}"/>
              </a:ext>
            </a:extLst>
          </p:cNvPr>
          <p:cNvSpPr>
            <a:spLocks noGrp="1"/>
          </p:cNvSpPr>
          <p:nvPr>
            <p:ph type="pic" idx="1"/>
          </p:nvPr>
        </p:nvSpPr>
        <p:spPr>
          <a:xfrm>
            <a:off x="5183188" y="987425"/>
            <a:ext cx="6172200" cy="4873625"/>
          </a:xfrm>
        </p:spPr>
        <p:txBody>
          <a:bodyPr/>
          <a:lstStyle>
            <a:lvl1pPr marL="0" indent="0">
              <a:buNone/>
              <a:defRPr sz="3200" b="0" i="0">
                <a:latin typeface="Century Gothic" panose="020B0502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Slide Number Placeholder 6">
            <a:extLst>
              <a:ext uri="{FF2B5EF4-FFF2-40B4-BE49-F238E27FC236}">
                <a16:creationId xmlns:a16="http://schemas.microsoft.com/office/drawing/2014/main" id="{BAB39677-A085-ED41-8283-8103260472F5}"/>
              </a:ext>
            </a:extLst>
          </p:cNvPr>
          <p:cNvSpPr>
            <a:spLocks noGrp="1"/>
          </p:cNvSpPr>
          <p:nvPr>
            <p:ph type="sldNum" sz="quarter" idx="12"/>
          </p:nvPr>
        </p:nvSpPr>
        <p:spPr>
          <a:xfrm>
            <a:off x="9356035" y="6396107"/>
            <a:ext cx="2743200" cy="365125"/>
          </a:xfrm>
        </p:spPr>
        <p:txBody>
          <a:bodyPr/>
          <a:lstStyle/>
          <a:p>
            <a:fld id="{6E670CD3-5CDF-A940-A92A-E4395095E1A9}" type="slidenum">
              <a:rPr lang="en-US" smtClean="0"/>
              <a:t>‹#›</a:t>
            </a:fld>
            <a:endParaRPr lang="en-US"/>
          </a:p>
        </p:txBody>
      </p:sp>
      <p:sp>
        <p:nvSpPr>
          <p:cNvPr id="6" name="Title 1">
            <a:extLst>
              <a:ext uri="{FF2B5EF4-FFF2-40B4-BE49-F238E27FC236}">
                <a16:creationId xmlns:a16="http://schemas.microsoft.com/office/drawing/2014/main" id="{B30CE11B-2213-0D40-AC13-85D7DDC303ED}"/>
              </a:ext>
            </a:extLst>
          </p:cNvPr>
          <p:cNvSpPr>
            <a:spLocks noGrp="1"/>
          </p:cNvSpPr>
          <p:nvPr>
            <p:ph type="title"/>
          </p:nvPr>
        </p:nvSpPr>
        <p:spPr>
          <a:xfrm>
            <a:off x="839788" y="457200"/>
            <a:ext cx="3932237" cy="1600200"/>
          </a:xfrm>
        </p:spPr>
        <p:txBody>
          <a:bodyPr anchor="b">
            <a:normAutofit/>
          </a:bodyPr>
          <a:lstStyle>
            <a:lvl1pPr>
              <a:defRPr sz="3600" b="0" i="0">
                <a:solidFill>
                  <a:schemeClr val="accent1"/>
                </a:solidFill>
                <a:latin typeface="Century Gothic" panose="020B0502020202020204" pitchFamily="34" charset="0"/>
              </a:defRPr>
            </a:lvl1pPr>
          </a:lstStyle>
          <a:p>
            <a:r>
              <a:rPr lang="en-US"/>
              <a:t>Click to edit Master title style</a:t>
            </a:r>
            <a:endParaRPr lang="en-US" dirty="0"/>
          </a:p>
        </p:txBody>
      </p:sp>
      <p:sp>
        <p:nvSpPr>
          <p:cNvPr id="7" name="Text Placeholder 3">
            <a:extLst>
              <a:ext uri="{FF2B5EF4-FFF2-40B4-BE49-F238E27FC236}">
                <a16:creationId xmlns:a16="http://schemas.microsoft.com/office/drawing/2014/main" id="{C1A0AF70-FEE9-0141-9955-51188D80F5DD}"/>
              </a:ext>
            </a:extLst>
          </p:cNvPr>
          <p:cNvSpPr>
            <a:spLocks noGrp="1"/>
          </p:cNvSpPr>
          <p:nvPr>
            <p:ph type="body" sz="half" idx="2"/>
          </p:nvPr>
        </p:nvSpPr>
        <p:spPr>
          <a:xfrm>
            <a:off x="839788" y="2117035"/>
            <a:ext cx="3932237" cy="3742014"/>
          </a:xfrm>
        </p:spPr>
        <p:txBody>
          <a:bodyPr>
            <a:normAutofit/>
          </a:bodyPr>
          <a:lstStyle>
            <a:lvl1pPr marL="0" indent="0">
              <a:buNone/>
              <a:defRPr sz="1800" b="0" i="0">
                <a:latin typeface="Century Gothic" panose="020B0502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380509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7D8C-4F22-FC45-B534-D282B6D80A04}"/>
              </a:ext>
            </a:extLst>
          </p:cNvPr>
          <p:cNvSpPr>
            <a:spLocks noGrp="1"/>
          </p:cNvSpPr>
          <p:nvPr>
            <p:ph type="title"/>
          </p:nvPr>
        </p:nvSpPr>
        <p:spPr/>
        <p:txBody>
          <a:bodyPr>
            <a:normAutofit/>
          </a:bodyPr>
          <a:lstStyle>
            <a:lvl1pPr>
              <a:defRPr sz="4000" b="0" i="0">
                <a:solidFill>
                  <a:schemeClr val="accent1"/>
                </a:solidFill>
                <a:latin typeface="Century Gothic" panose="020B0502020202020204" pitchFamily="34" charset="0"/>
              </a:defRPr>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22BF186-03D7-4A42-A2D4-3B3C3CBEEFAC}"/>
              </a:ext>
            </a:extLst>
          </p:cNvPr>
          <p:cNvSpPr>
            <a:spLocks noGrp="1"/>
          </p:cNvSpPr>
          <p:nvPr>
            <p:ph type="body" orient="vert" idx="1"/>
          </p:nvPr>
        </p:nvSpPr>
        <p:spPr/>
        <p:txBody>
          <a:bodyPr vert="eaVert"/>
          <a:lstStyle>
            <a:lvl1pPr>
              <a:defRPr b="0" i="0">
                <a:latin typeface="Century Gothic" panose="020B0502020202020204" pitchFamily="34" charset="0"/>
              </a:defRPr>
            </a:lvl1pPr>
            <a:lvl2pPr>
              <a:defRPr b="0" i="0">
                <a:latin typeface="Century Gothic" panose="020B0502020202020204" pitchFamily="34" charset="0"/>
              </a:defRPr>
            </a:lvl2pPr>
            <a:lvl3pPr>
              <a:defRPr b="0" i="0">
                <a:latin typeface="Century Gothic" panose="020B0502020202020204" pitchFamily="34" charset="0"/>
              </a:defRPr>
            </a:lvl3pPr>
            <a:lvl4pPr>
              <a:defRPr b="0" i="0">
                <a:latin typeface="Century Gothic" panose="020B0502020202020204" pitchFamily="34" charset="0"/>
              </a:defRPr>
            </a:lvl4pPr>
            <a:lvl5pPr>
              <a:defRPr b="0" i="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98F2DAC6-CD6D-374F-B1AA-05C9FB4073BA}"/>
              </a:ext>
            </a:extLst>
          </p:cNvPr>
          <p:cNvSpPr>
            <a:spLocks noGrp="1"/>
          </p:cNvSpPr>
          <p:nvPr>
            <p:ph type="sldNum" sz="quarter" idx="12"/>
          </p:nvPr>
        </p:nvSpPr>
        <p:spPr>
          <a:xfrm>
            <a:off x="9356035" y="6396107"/>
            <a:ext cx="2743200" cy="365125"/>
          </a:xfrm>
        </p:spPr>
        <p:txBody>
          <a:bodyPr/>
          <a:lstStyle/>
          <a:p>
            <a:fld id="{6E670CD3-5CDF-A940-A92A-E4395095E1A9}" type="slidenum">
              <a:rPr lang="en-US" smtClean="0"/>
              <a:t>‹#›</a:t>
            </a:fld>
            <a:endParaRPr lang="en-US"/>
          </a:p>
        </p:txBody>
      </p:sp>
    </p:spTree>
    <p:extLst>
      <p:ext uri="{BB962C8B-B14F-4D97-AF65-F5344CB8AC3E}">
        <p14:creationId xmlns:p14="http://schemas.microsoft.com/office/powerpoint/2010/main" val="2812931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503D94-A7BB-B74F-B3EB-A6986CE8329E}"/>
              </a:ext>
            </a:extLst>
          </p:cNvPr>
          <p:cNvSpPr>
            <a:spLocks noGrp="1"/>
          </p:cNvSpPr>
          <p:nvPr>
            <p:ph type="title" orient="vert"/>
          </p:nvPr>
        </p:nvSpPr>
        <p:spPr>
          <a:xfrm>
            <a:off x="8724900" y="365125"/>
            <a:ext cx="2628900" cy="5811838"/>
          </a:xfrm>
        </p:spPr>
        <p:txBody>
          <a:bodyPr vert="eaVert">
            <a:normAutofit/>
          </a:bodyPr>
          <a:lstStyle>
            <a:lvl1pPr>
              <a:defRPr sz="4000" b="0" i="0">
                <a:solidFill>
                  <a:schemeClr val="accent1"/>
                </a:solidFill>
                <a:latin typeface="Century Gothic" panose="020B0502020202020204" pitchFamily="34" charset="0"/>
              </a:defRPr>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D8A0E14-25E1-1B42-8DCF-B8BE3DA602F6}"/>
              </a:ext>
            </a:extLst>
          </p:cNvPr>
          <p:cNvSpPr>
            <a:spLocks noGrp="1"/>
          </p:cNvSpPr>
          <p:nvPr>
            <p:ph type="body" orient="vert" idx="1"/>
          </p:nvPr>
        </p:nvSpPr>
        <p:spPr>
          <a:xfrm>
            <a:off x="838200" y="365125"/>
            <a:ext cx="7734300" cy="5811838"/>
          </a:xfrm>
        </p:spPr>
        <p:txBody>
          <a:bodyPr vert="eaVert"/>
          <a:lstStyle>
            <a:lvl1pPr>
              <a:defRPr b="0" i="0">
                <a:latin typeface="Century Gothic" panose="020B0502020202020204" pitchFamily="34" charset="0"/>
              </a:defRPr>
            </a:lvl1pPr>
            <a:lvl2pPr>
              <a:defRPr b="0" i="0">
                <a:latin typeface="Century Gothic" panose="020B0502020202020204" pitchFamily="34" charset="0"/>
              </a:defRPr>
            </a:lvl2pPr>
            <a:lvl3pPr>
              <a:defRPr b="0" i="0">
                <a:latin typeface="Century Gothic" panose="020B0502020202020204" pitchFamily="34" charset="0"/>
              </a:defRPr>
            </a:lvl3pPr>
            <a:lvl4pPr>
              <a:defRPr b="0" i="0">
                <a:latin typeface="Century Gothic" panose="020B0502020202020204" pitchFamily="34" charset="0"/>
              </a:defRPr>
            </a:lvl4pPr>
            <a:lvl5pPr>
              <a:defRPr b="0" i="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BB1814A3-713E-1D4E-9E09-1C8015B4A9EB}"/>
              </a:ext>
            </a:extLst>
          </p:cNvPr>
          <p:cNvSpPr>
            <a:spLocks noGrp="1"/>
          </p:cNvSpPr>
          <p:nvPr>
            <p:ph type="sldNum" sz="quarter" idx="12"/>
          </p:nvPr>
        </p:nvSpPr>
        <p:spPr>
          <a:xfrm>
            <a:off x="9356035" y="6396107"/>
            <a:ext cx="2743200" cy="365125"/>
          </a:xfrm>
        </p:spPr>
        <p:txBody>
          <a:bodyPr/>
          <a:lstStyle/>
          <a:p>
            <a:fld id="{6E670CD3-5CDF-A940-A92A-E4395095E1A9}" type="slidenum">
              <a:rPr lang="en-US" smtClean="0"/>
              <a:t>‹#›</a:t>
            </a:fld>
            <a:endParaRPr lang="en-US"/>
          </a:p>
        </p:txBody>
      </p:sp>
    </p:spTree>
    <p:extLst>
      <p:ext uri="{BB962C8B-B14F-4D97-AF65-F5344CB8AC3E}">
        <p14:creationId xmlns:p14="http://schemas.microsoft.com/office/powerpoint/2010/main" val="645968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32000" y="2130426"/>
            <a:ext cx="9245600" cy="1470025"/>
          </a:xfrm>
        </p:spPr>
        <p:txBody>
          <a:bodyPr/>
          <a:lstStyle/>
          <a:p>
            <a:r>
              <a:rPr lang="en-US" dirty="0"/>
              <a:t>Click to edit Master title style</a:t>
            </a:r>
          </a:p>
        </p:txBody>
      </p:sp>
      <p:sp>
        <p:nvSpPr>
          <p:cNvPr id="3" name="Subtitle 2"/>
          <p:cNvSpPr>
            <a:spLocks noGrp="1"/>
          </p:cNvSpPr>
          <p:nvPr>
            <p:ph type="subTitle" idx="1"/>
          </p:nvPr>
        </p:nvSpPr>
        <p:spPr>
          <a:xfrm>
            <a:off x="2336800" y="38100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957420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D4A49-1868-744D-B8B3-389F1F33D076}"/>
              </a:ext>
            </a:extLst>
          </p:cNvPr>
          <p:cNvSpPr>
            <a:spLocks noGrp="1"/>
          </p:cNvSpPr>
          <p:nvPr>
            <p:ph type="title"/>
          </p:nvPr>
        </p:nvSpPr>
        <p:spPr/>
        <p:txBody>
          <a:bodyPr>
            <a:normAutofit/>
          </a:bodyPr>
          <a:lstStyle>
            <a:lvl1pPr>
              <a:defRPr sz="4000" b="0" i="0">
                <a:solidFill>
                  <a:schemeClr val="accent1"/>
                </a:solidFill>
                <a:latin typeface="Century Gothic" panose="020B0502020202020204" pitchFamily="34"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A704440-7D7E-2C48-8919-F4A9E96CD5AD}"/>
              </a:ext>
            </a:extLst>
          </p:cNvPr>
          <p:cNvSpPr>
            <a:spLocks noGrp="1"/>
          </p:cNvSpPr>
          <p:nvPr>
            <p:ph idx="1"/>
          </p:nvPr>
        </p:nvSpPr>
        <p:spPr/>
        <p:txBody>
          <a:bodyPr/>
          <a:lstStyle>
            <a:lvl1pPr>
              <a:lnSpc>
                <a:spcPct val="100000"/>
              </a:lnSpc>
              <a:defRPr b="0" i="0">
                <a:latin typeface="Century Gothic" panose="020B0502020202020204" pitchFamily="34" charset="0"/>
              </a:defRPr>
            </a:lvl1pPr>
            <a:lvl2pPr>
              <a:lnSpc>
                <a:spcPct val="100000"/>
              </a:lnSpc>
              <a:defRPr b="0" i="0">
                <a:latin typeface="Century Gothic" panose="020B0502020202020204" pitchFamily="34" charset="0"/>
              </a:defRPr>
            </a:lvl2pPr>
            <a:lvl3pPr>
              <a:lnSpc>
                <a:spcPct val="100000"/>
              </a:lnSpc>
              <a:defRPr b="0" i="0">
                <a:latin typeface="Century Gothic" panose="020B0502020202020204" pitchFamily="34" charset="0"/>
              </a:defRPr>
            </a:lvl3pPr>
            <a:lvl4pPr>
              <a:lnSpc>
                <a:spcPct val="100000"/>
              </a:lnSpc>
              <a:defRPr b="0" i="0">
                <a:latin typeface="Century Gothic" panose="020B0502020202020204" pitchFamily="34" charset="0"/>
              </a:defRPr>
            </a:lvl4pPr>
            <a:lvl5pPr>
              <a:lnSpc>
                <a:spcPct val="100000"/>
              </a:lnSpc>
              <a:defRPr b="0" i="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178575E9-2415-3946-B77B-942661314A33}"/>
              </a:ext>
            </a:extLst>
          </p:cNvPr>
          <p:cNvSpPr>
            <a:spLocks noGrp="1"/>
          </p:cNvSpPr>
          <p:nvPr>
            <p:ph type="sldNum" sz="quarter" idx="12"/>
          </p:nvPr>
        </p:nvSpPr>
        <p:spPr>
          <a:xfrm>
            <a:off x="9356035" y="6396107"/>
            <a:ext cx="2743200" cy="365125"/>
          </a:xfrm>
        </p:spPr>
        <p:txBody>
          <a:bodyPr/>
          <a:lstStyle/>
          <a:p>
            <a:fld id="{6E670CD3-5CDF-A940-A92A-E4395095E1A9}" type="slidenum">
              <a:rPr lang="en-US" smtClean="0"/>
              <a:t>‹#›</a:t>
            </a:fld>
            <a:endParaRPr lang="en-US"/>
          </a:p>
        </p:txBody>
      </p:sp>
    </p:spTree>
    <p:extLst>
      <p:ext uri="{BB962C8B-B14F-4D97-AF65-F5344CB8AC3E}">
        <p14:creationId xmlns:p14="http://schemas.microsoft.com/office/powerpoint/2010/main" val="1654926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E738662-7495-064F-A1FB-6EAD1AC70F7C}"/>
              </a:ext>
            </a:extLst>
          </p:cNvPr>
          <p:cNvPicPr>
            <a:picLocks noChangeAspect="1"/>
          </p:cNvPicPr>
          <p:nvPr userDrawn="1"/>
        </p:nvPicPr>
        <p:blipFill>
          <a:blip r:embed="rId2"/>
          <a:srcRect/>
          <a:stretch/>
        </p:blipFill>
        <p:spPr>
          <a:xfrm>
            <a:off x="0" y="0"/>
            <a:ext cx="12192000" cy="6858000"/>
          </a:xfrm>
          <a:prstGeom prst="rect">
            <a:avLst/>
          </a:prstGeom>
        </p:spPr>
      </p:pic>
      <p:sp>
        <p:nvSpPr>
          <p:cNvPr id="7" name="Slide Number Placeholder 6">
            <a:extLst>
              <a:ext uri="{FF2B5EF4-FFF2-40B4-BE49-F238E27FC236}">
                <a16:creationId xmlns:a16="http://schemas.microsoft.com/office/drawing/2014/main" id="{2ADBF4D8-035F-FB42-BE3D-F95DA98FB7A7}"/>
              </a:ext>
            </a:extLst>
          </p:cNvPr>
          <p:cNvSpPr>
            <a:spLocks noGrp="1"/>
          </p:cNvSpPr>
          <p:nvPr>
            <p:ph type="sldNum" sz="quarter" idx="12"/>
          </p:nvPr>
        </p:nvSpPr>
        <p:spPr>
          <a:xfrm>
            <a:off x="9356035" y="6396107"/>
            <a:ext cx="2743200" cy="365125"/>
          </a:xfrm>
        </p:spPr>
        <p:txBody>
          <a:bodyPr/>
          <a:lstStyle/>
          <a:p>
            <a:fld id="{6E670CD3-5CDF-A940-A92A-E4395095E1A9}" type="slidenum">
              <a:rPr lang="en-US" smtClean="0"/>
              <a:t>‹#›</a:t>
            </a:fld>
            <a:endParaRPr lang="en-US"/>
          </a:p>
        </p:txBody>
      </p:sp>
      <p:sp>
        <p:nvSpPr>
          <p:cNvPr id="2" name="Title 1">
            <a:extLst>
              <a:ext uri="{FF2B5EF4-FFF2-40B4-BE49-F238E27FC236}">
                <a16:creationId xmlns:a16="http://schemas.microsoft.com/office/drawing/2014/main" id="{BDFE4390-F309-6146-9880-0B48F60C110E}"/>
              </a:ext>
            </a:extLst>
          </p:cNvPr>
          <p:cNvSpPr>
            <a:spLocks noGrp="1"/>
          </p:cNvSpPr>
          <p:nvPr>
            <p:ph type="title" hasCustomPrompt="1"/>
          </p:nvPr>
        </p:nvSpPr>
        <p:spPr>
          <a:xfrm>
            <a:off x="762276" y="3299791"/>
            <a:ext cx="10515600" cy="1063901"/>
          </a:xfrm>
        </p:spPr>
        <p:txBody>
          <a:bodyPr anchor="b">
            <a:normAutofit/>
          </a:bodyPr>
          <a:lstStyle>
            <a:lvl1pPr>
              <a:defRPr sz="4400" b="0" i="0">
                <a:solidFill>
                  <a:schemeClr val="bg1"/>
                </a:solidFill>
                <a:latin typeface="Century Gothic" panose="020B0502020202020204" pitchFamily="34" charset="0"/>
              </a:defRPr>
            </a:lvl1pPr>
          </a:lstStyle>
          <a:p>
            <a:r>
              <a:rPr lang="en-US" dirty="0"/>
              <a:t>Divider slide</a:t>
            </a:r>
          </a:p>
        </p:txBody>
      </p:sp>
    </p:spTree>
    <p:extLst>
      <p:ext uri="{BB962C8B-B14F-4D97-AF65-F5344CB8AC3E}">
        <p14:creationId xmlns:p14="http://schemas.microsoft.com/office/powerpoint/2010/main" val="392508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a:extLst>
              <a:ext uri="{FF2B5EF4-FFF2-40B4-BE49-F238E27FC236}">
                <a16:creationId xmlns:a16="http://schemas.microsoft.com/office/drawing/2014/main" id="{7D646892-7748-5743-BFC1-22FE8DF97C06}"/>
              </a:ext>
            </a:extLst>
          </p:cNvPr>
          <p:cNvSpPr>
            <a:spLocks noGrp="1"/>
          </p:cNvSpPr>
          <p:nvPr>
            <p:ph type="sldNum" sz="quarter" idx="12"/>
          </p:nvPr>
        </p:nvSpPr>
        <p:spPr>
          <a:xfrm>
            <a:off x="9356035" y="6396107"/>
            <a:ext cx="2743200" cy="365125"/>
          </a:xfrm>
        </p:spPr>
        <p:txBody>
          <a:bodyPr/>
          <a:lstStyle/>
          <a:p>
            <a:fld id="{6E670CD3-5CDF-A940-A92A-E4395095E1A9}" type="slidenum">
              <a:rPr lang="en-US" smtClean="0"/>
              <a:t>‹#›</a:t>
            </a:fld>
            <a:endParaRPr lang="en-US"/>
          </a:p>
        </p:txBody>
      </p:sp>
    </p:spTree>
    <p:extLst>
      <p:ext uri="{BB962C8B-B14F-4D97-AF65-F5344CB8AC3E}">
        <p14:creationId xmlns:p14="http://schemas.microsoft.com/office/powerpoint/2010/main" val="2952593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2ADBF4D8-035F-FB42-BE3D-F95DA98FB7A7}"/>
              </a:ext>
            </a:extLst>
          </p:cNvPr>
          <p:cNvSpPr>
            <a:spLocks noGrp="1"/>
          </p:cNvSpPr>
          <p:nvPr>
            <p:ph type="sldNum" sz="quarter" idx="12"/>
          </p:nvPr>
        </p:nvSpPr>
        <p:spPr>
          <a:xfrm>
            <a:off x="9356035" y="6396107"/>
            <a:ext cx="2743200" cy="365125"/>
          </a:xfrm>
        </p:spPr>
        <p:txBody>
          <a:bodyPr/>
          <a:lstStyle/>
          <a:p>
            <a:fld id="{6E670CD3-5CDF-A940-A92A-E4395095E1A9}" type="slidenum">
              <a:rPr lang="en-US" smtClean="0"/>
              <a:t>‹#›</a:t>
            </a:fld>
            <a:endParaRPr lang="en-US"/>
          </a:p>
        </p:txBody>
      </p:sp>
      <p:sp>
        <p:nvSpPr>
          <p:cNvPr id="2" name="Title 1">
            <a:extLst>
              <a:ext uri="{FF2B5EF4-FFF2-40B4-BE49-F238E27FC236}">
                <a16:creationId xmlns:a16="http://schemas.microsoft.com/office/drawing/2014/main" id="{BDFE4390-F309-6146-9880-0B48F60C110E}"/>
              </a:ext>
            </a:extLst>
          </p:cNvPr>
          <p:cNvSpPr>
            <a:spLocks noGrp="1"/>
          </p:cNvSpPr>
          <p:nvPr>
            <p:ph type="title" hasCustomPrompt="1"/>
          </p:nvPr>
        </p:nvSpPr>
        <p:spPr>
          <a:xfrm>
            <a:off x="762276" y="3299791"/>
            <a:ext cx="10515600" cy="1063901"/>
          </a:xfrm>
        </p:spPr>
        <p:txBody>
          <a:bodyPr anchor="b">
            <a:normAutofit/>
          </a:bodyPr>
          <a:lstStyle>
            <a:lvl1pPr>
              <a:defRPr sz="4400" b="0" i="0">
                <a:solidFill>
                  <a:schemeClr val="bg1"/>
                </a:solidFill>
                <a:latin typeface="Century Gothic" panose="020B0502020202020204" pitchFamily="34" charset="0"/>
              </a:defRPr>
            </a:lvl1pPr>
          </a:lstStyle>
          <a:p>
            <a:r>
              <a:rPr lang="en-US" dirty="0"/>
              <a:t>Divider slide</a:t>
            </a:r>
          </a:p>
        </p:txBody>
      </p:sp>
    </p:spTree>
    <p:extLst>
      <p:ext uri="{BB962C8B-B14F-4D97-AF65-F5344CB8AC3E}">
        <p14:creationId xmlns:p14="http://schemas.microsoft.com/office/powerpoint/2010/main" val="2799951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D1ADC-3800-1142-92B3-FA4A7F9AED26}"/>
              </a:ext>
            </a:extLst>
          </p:cNvPr>
          <p:cNvSpPr>
            <a:spLocks noGrp="1"/>
          </p:cNvSpPr>
          <p:nvPr>
            <p:ph type="title"/>
          </p:nvPr>
        </p:nvSpPr>
        <p:spPr/>
        <p:txBody>
          <a:bodyPr>
            <a:normAutofit/>
          </a:bodyPr>
          <a:lstStyle>
            <a:lvl1pPr>
              <a:defRPr sz="4000" b="0" i="0">
                <a:solidFill>
                  <a:schemeClr val="accent1"/>
                </a:solidFill>
                <a:latin typeface="Century Gothic" panose="020B0502020202020204" pitchFamily="34" charset="0"/>
              </a:defRPr>
            </a:lvl1pPr>
          </a:lstStyle>
          <a:p>
            <a:r>
              <a:rPr lang="en-US"/>
              <a:t>Click to edit Master title style</a:t>
            </a:r>
            <a:endParaRPr lang="en-US" dirty="0"/>
          </a:p>
        </p:txBody>
      </p:sp>
      <p:sp>
        <p:nvSpPr>
          <p:cNvPr id="6" name="Slide Number Placeholder 6">
            <a:extLst>
              <a:ext uri="{FF2B5EF4-FFF2-40B4-BE49-F238E27FC236}">
                <a16:creationId xmlns:a16="http://schemas.microsoft.com/office/drawing/2014/main" id="{6949BC46-7BAA-A349-80C5-B2EFA6D61F71}"/>
              </a:ext>
            </a:extLst>
          </p:cNvPr>
          <p:cNvSpPr>
            <a:spLocks noGrp="1"/>
          </p:cNvSpPr>
          <p:nvPr>
            <p:ph type="sldNum" sz="quarter" idx="12"/>
          </p:nvPr>
        </p:nvSpPr>
        <p:spPr>
          <a:xfrm>
            <a:off x="9356035" y="6396107"/>
            <a:ext cx="2743200" cy="365125"/>
          </a:xfrm>
        </p:spPr>
        <p:txBody>
          <a:bodyPr/>
          <a:lstStyle/>
          <a:p>
            <a:fld id="{6E670CD3-5CDF-A940-A92A-E4395095E1A9}" type="slidenum">
              <a:rPr lang="en-US" smtClean="0"/>
              <a:t>‹#›</a:t>
            </a:fld>
            <a:endParaRPr lang="en-US"/>
          </a:p>
        </p:txBody>
      </p:sp>
    </p:spTree>
    <p:extLst>
      <p:ext uri="{BB962C8B-B14F-4D97-AF65-F5344CB8AC3E}">
        <p14:creationId xmlns:p14="http://schemas.microsoft.com/office/powerpoint/2010/main" val="2093213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44649-D205-B442-86F3-B2162A00BDF3}"/>
              </a:ext>
            </a:extLst>
          </p:cNvPr>
          <p:cNvSpPr>
            <a:spLocks noGrp="1"/>
          </p:cNvSpPr>
          <p:nvPr>
            <p:ph type="title"/>
          </p:nvPr>
        </p:nvSpPr>
        <p:spPr/>
        <p:txBody>
          <a:bodyPr>
            <a:normAutofit/>
          </a:bodyPr>
          <a:lstStyle>
            <a:lvl1pPr>
              <a:defRPr sz="4000" b="0" i="0">
                <a:solidFill>
                  <a:schemeClr val="accent1"/>
                </a:solidFill>
                <a:latin typeface="Century Gothic" panose="020B0502020202020204" pitchFamily="34"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E5A07C6-1D1E-E945-8628-F21214A3C3C7}"/>
              </a:ext>
            </a:extLst>
          </p:cNvPr>
          <p:cNvSpPr>
            <a:spLocks noGrp="1"/>
          </p:cNvSpPr>
          <p:nvPr>
            <p:ph sz="half" idx="1"/>
          </p:nvPr>
        </p:nvSpPr>
        <p:spPr>
          <a:xfrm>
            <a:off x="838200" y="1825625"/>
            <a:ext cx="5181600" cy="4351338"/>
          </a:xfrm>
        </p:spPr>
        <p:txBody>
          <a:bodyPr/>
          <a:lstStyle>
            <a:lvl1pPr>
              <a:lnSpc>
                <a:spcPct val="90000"/>
              </a:lnSpc>
              <a:defRPr sz="2800" b="0" i="0">
                <a:latin typeface="Century Gothic" panose="020B0502020202020204" pitchFamily="34" charset="0"/>
              </a:defRPr>
            </a:lvl1pPr>
            <a:lvl2pPr>
              <a:lnSpc>
                <a:spcPct val="90000"/>
              </a:lnSpc>
              <a:defRPr b="0" i="0">
                <a:latin typeface="Century Gothic" panose="020B0502020202020204" pitchFamily="34" charset="0"/>
              </a:defRPr>
            </a:lvl2pPr>
            <a:lvl3pPr>
              <a:lnSpc>
                <a:spcPct val="90000"/>
              </a:lnSpc>
              <a:defRPr b="0" i="0">
                <a:latin typeface="Century Gothic" panose="020B0502020202020204" pitchFamily="34" charset="0"/>
              </a:defRPr>
            </a:lvl3pPr>
            <a:lvl4pPr>
              <a:lnSpc>
                <a:spcPct val="90000"/>
              </a:lnSpc>
              <a:defRPr b="0" i="0">
                <a:latin typeface="Century Gothic" panose="020B0502020202020204" pitchFamily="34" charset="0"/>
              </a:defRPr>
            </a:lvl4pPr>
            <a:lvl5pPr>
              <a:lnSpc>
                <a:spcPct val="90000"/>
              </a:lnSpc>
              <a:defRPr b="0" i="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6">
            <a:extLst>
              <a:ext uri="{FF2B5EF4-FFF2-40B4-BE49-F238E27FC236}">
                <a16:creationId xmlns:a16="http://schemas.microsoft.com/office/drawing/2014/main" id="{63853496-427F-524D-BBDD-42D775BDB29F}"/>
              </a:ext>
            </a:extLst>
          </p:cNvPr>
          <p:cNvSpPr>
            <a:spLocks noGrp="1"/>
          </p:cNvSpPr>
          <p:nvPr>
            <p:ph type="sldNum" sz="quarter" idx="12"/>
          </p:nvPr>
        </p:nvSpPr>
        <p:spPr>
          <a:xfrm>
            <a:off x="9356035" y="6396107"/>
            <a:ext cx="2743200" cy="365125"/>
          </a:xfrm>
        </p:spPr>
        <p:txBody>
          <a:bodyPr/>
          <a:lstStyle/>
          <a:p>
            <a:fld id="{6E670CD3-5CDF-A940-A92A-E4395095E1A9}" type="slidenum">
              <a:rPr lang="en-US" smtClean="0"/>
              <a:t>‹#›</a:t>
            </a:fld>
            <a:endParaRPr lang="en-US"/>
          </a:p>
        </p:txBody>
      </p:sp>
      <p:sp>
        <p:nvSpPr>
          <p:cNvPr id="6" name="Content Placeholder 2">
            <a:extLst>
              <a:ext uri="{FF2B5EF4-FFF2-40B4-BE49-F238E27FC236}">
                <a16:creationId xmlns:a16="http://schemas.microsoft.com/office/drawing/2014/main" id="{7507EBB2-0DA6-D24F-ABA1-FCCC4ED6740A}"/>
              </a:ext>
            </a:extLst>
          </p:cNvPr>
          <p:cNvSpPr>
            <a:spLocks noGrp="1"/>
          </p:cNvSpPr>
          <p:nvPr>
            <p:ph sz="half" idx="13"/>
          </p:nvPr>
        </p:nvSpPr>
        <p:spPr>
          <a:xfrm>
            <a:off x="6185452" y="1825625"/>
            <a:ext cx="5181600" cy="4351338"/>
          </a:xfrm>
        </p:spPr>
        <p:txBody>
          <a:bodyPr/>
          <a:lstStyle>
            <a:lvl1pPr>
              <a:lnSpc>
                <a:spcPct val="90000"/>
              </a:lnSpc>
              <a:defRPr sz="2800" b="0" i="0">
                <a:latin typeface="Century Gothic" panose="020B0502020202020204" pitchFamily="34" charset="0"/>
              </a:defRPr>
            </a:lvl1pPr>
            <a:lvl2pPr>
              <a:lnSpc>
                <a:spcPct val="90000"/>
              </a:lnSpc>
              <a:defRPr b="0" i="0">
                <a:latin typeface="Century Gothic" panose="020B0502020202020204" pitchFamily="34" charset="0"/>
              </a:defRPr>
            </a:lvl2pPr>
            <a:lvl3pPr>
              <a:lnSpc>
                <a:spcPct val="90000"/>
              </a:lnSpc>
              <a:defRPr b="0" i="0">
                <a:latin typeface="Century Gothic" panose="020B0502020202020204" pitchFamily="34" charset="0"/>
              </a:defRPr>
            </a:lvl3pPr>
            <a:lvl4pPr>
              <a:lnSpc>
                <a:spcPct val="90000"/>
              </a:lnSpc>
              <a:defRPr b="0" i="0">
                <a:latin typeface="Century Gothic" panose="020B0502020202020204" pitchFamily="34" charset="0"/>
              </a:defRPr>
            </a:lvl4pPr>
            <a:lvl5pPr>
              <a:lnSpc>
                <a:spcPct val="90000"/>
              </a:lnSpc>
              <a:defRPr b="0" i="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68116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080EB-2A7C-2642-AAE7-54CF400E84EB}"/>
              </a:ext>
            </a:extLst>
          </p:cNvPr>
          <p:cNvSpPr>
            <a:spLocks noGrp="1"/>
          </p:cNvSpPr>
          <p:nvPr>
            <p:ph type="title"/>
          </p:nvPr>
        </p:nvSpPr>
        <p:spPr>
          <a:xfrm>
            <a:off x="839788" y="365125"/>
            <a:ext cx="10515600" cy="1325563"/>
          </a:xfrm>
        </p:spPr>
        <p:txBody>
          <a:bodyPr>
            <a:normAutofit/>
          </a:bodyPr>
          <a:lstStyle>
            <a:lvl1pPr>
              <a:defRPr sz="4000" b="0" i="0">
                <a:solidFill>
                  <a:schemeClr val="accent1"/>
                </a:solidFill>
                <a:latin typeface="Century Gothic" panose="020B0502020202020204" pitchFamily="34"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1967555-B967-BE43-A650-E38F1C7023BF}"/>
              </a:ext>
            </a:extLst>
          </p:cNvPr>
          <p:cNvSpPr>
            <a:spLocks noGrp="1"/>
          </p:cNvSpPr>
          <p:nvPr>
            <p:ph type="body" idx="1"/>
          </p:nvPr>
        </p:nvSpPr>
        <p:spPr>
          <a:xfrm>
            <a:off x="839788" y="1681163"/>
            <a:ext cx="5157787" cy="823912"/>
          </a:xfrm>
        </p:spPr>
        <p:txBody>
          <a:bodyPr anchor="b">
            <a:normAutofit/>
          </a:bodyPr>
          <a:lstStyle>
            <a:lvl1pPr marL="0" indent="0">
              <a:buNone/>
              <a:defRPr sz="2800" b="0" i="0">
                <a:solidFill>
                  <a:schemeClr val="tx1"/>
                </a:solidFill>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a:extLst>
              <a:ext uri="{FF2B5EF4-FFF2-40B4-BE49-F238E27FC236}">
                <a16:creationId xmlns:a16="http://schemas.microsoft.com/office/drawing/2014/main" id="{9D238EC8-F12E-DA4F-95C4-C241A93DE462}"/>
              </a:ext>
            </a:extLst>
          </p:cNvPr>
          <p:cNvSpPr>
            <a:spLocks noGrp="1"/>
          </p:cNvSpPr>
          <p:nvPr>
            <p:ph type="body" sz="quarter" idx="3"/>
          </p:nvPr>
        </p:nvSpPr>
        <p:spPr>
          <a:xfrm>
            <a:off x="6172200" y="1681163"/>
            <a:ext cx="5183188" cy="823912"/>
          </a:xfrm>
        </p:spPr>
        <p:txBody>
          <a:bodyPr anchor="b">
            <a:normAutofit/>
          </a:bodyPr>
          <a:lstStyle>
            <a:lvl1pPr marL="0" indent="0">
              <a:buNone/>
              <a:defRPr sz="2800" b="0" i="0">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Slide Number Placeholder 6">
            <a:extLst>
              <a:ext uri="{FF2B5EF4-FFF2-40B4-BE49-F238E27FC236}">
                <a16:creationId xmlns:a16="http://schemas.microsoft.com/office/drawing/2014/main" id="{B7353CC6-446A-0E4C-B558-18FA11D22EC3}"/>
              </a:ext>
            </a:extLst>
          </p:cNvPr>
          <p:cNvSpPr>
            <a:spLocks noGrp="1"/>
          </p:cNvSpPr>
          <p:nvPr>
            <p:ph type="sldNum" sz="quarter" idx="12"/>
          </p:nvPr>
        </p:nvSpPr>
        <p:spPr>
          <a:xfrm>
            <a:off x="9356035" y="6396107"/>
            <a:ext cx="2743200" cy="365125"/>
          </a:xfrm>
        </p:spPr>
        <p:txBody>
          <a:bodyPr/>
          <a:lstStyle/>
          <a:p>
            <a:fld id="{6E670CD3-5CDF-A940-A92A-E4395095E1A9}" type="slidenum">
              <a:rPr lang="en-US" smtClean="0"/>
              <a:t>‹#›</a:t>
            </a:fld>
            <a:endParaRPr lang="en-US"/>
          </a:p>
        </p:txBody>
      </p:sp>
      <p:sp>
        <p:nvSpPr>
          <p:cNvPr id="8" name="Content Placeholder 2">
            <a:extLst>
              <a:ext uri="{FF2B5EF4-FFF2-40B4-BE49-F238E27FC236}">
                <a16:creationId xmlns:a16="http://schemas.microsoft.com/office/drawing/2014/main" id="{5A5CC044-A097-2247-BDFA-44BAE478E59B}"/>
              </a:ext>
            </a:extLst>
          </p:cNvPr>
          <p:cNvSpPr>
            <a:spLocks noGrp="1"/>
          </p:cNvSpPr>
          <p:nvPr>
            <p:ph sz="half" idx="13"/>
          </p:nvPr>
        </p:nvSpPr>
        <p:spPr>
          <a:xfrm>
            <a:off x="838200" y="2590941"/>
            <a:ext cx="5181600" cy="4351338"/>
          </a:xfrm>
        </p:spPr>
        <p:txBody>
          <a:bodyPr/>
          <a:lstStyle>
            <a:lvl1pPr>
              <a:defRPr sz="2400" b="0" i="0">
                <a:latin typeface="Century Gothic" panose="020B0502020202020204" pitchFamily="34" charset="0"/>
              </a:defRPr>
            </a:lvl1pPr>
            <a:lvl2pPr>
              <a:defRPr b="0" i="0">
                <a:latin typeface="Century Gothic" panose="020B0502020202020204" pitchFamily="34" charset="0"/>
              </a:defRPr>
            </a:lvl2pPr>
            <a:lvl3pPr>
              <a:defRPr b="0" i="0">
                <a:latin typeface="Century Gothic" panose="020B0502020202020204" pitchFamily="34" charset="0"/>
              </a:defRPr>
            </a:lvl3pPr>
            <a:lvl4pPr>
              <a:defRPr b="0" i="0">
                <a:latin typeface="Century Gothic" panose="020B0502020202020204" pitchFamily="34" charset="0"/>
              </a:defRPr>
            </a:lvl4pPr>
            <a:lvl5pPr>
              <a:defRPr b="0" i="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3">
            <a:extLst>
              <a:ext uri="{FF2B5EF4-FFF2-40B4-BE49-F238E27FC236}">
                <a16:creationId xmlns:a16="http://schemas.microsoft.com/office/drawing/2014/main" id="{41AA3F63-EFD7-3749-B782-3BF561BDFAC6}"/>
              </a:ext>
            </a:extLst>
          </p:cNvPr>
          <p:cNvSpPr>
            <a:spLocks noGrp="1"/>
          </p:cNvSpPr>
          <p:nvPr>
            <p:ph sz="half" idx="2"/>
          </p:nvPr>
        </p:nvSpPr>
        <p:spPr>
          <a:xfrm>
            <a:off x="6172200" y="2590941"/>
            <a:ext cx="5181600" cy="4351338"/>
          </a:xfrm>
        </p:spPr>
        <p:txBody>
          <a:bodyPr/>
          <a:lstStyle>
            <a:lvl1pPr>
              <a:defRPr sz="2400" b="0" i="0">
                <a:latin typeface="Century Gothic" panose="020B0502020202020204" pitchFamily="34" charset="0"/>
              </a:defRPr>
            </a:lvl1pPr>
            <a:lvl2pPr>
              <a:defRPr b="0" i="0">
                <a:latin typeface="Century Gothic" panose="020B0502020202020204" pitchFamily="34" charset="0"/>
              </a:defRPr>
            </a:lvl2pPr>
            <a:lvl3pPr>
              <a:defRPr b="0" i="0">
                <a:latin typeface="Century Gothic" panose="020B0502020202020204" pitchFamily="34" charset="0"/>
              </a:defRPr>
            </a:lvl3pPr>
            <a:lvl4pPr>
              <a:defRPr b="0" i="0">
                <a:latin typeface="Century Gothic" panose="020B0502020202020204" pitchFamily="34" charset="0"/>
              </a:defRPr>
            </a:lvl4pPr>
            <a:lvl5pPr>
              <a:defRPr b="0" i="0">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61583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DA7F8-5A14-7C48-9C51-D5CCE346AAEA}"/>
              </a:ext>
            </a:extLst>
          </p:cNvPr>
          <p:cNvSpPr>
            <a:spLocks noGrp="1"/>
          </p:cNvSpPr>
          <p:nvPr>
            <p:ph type="title"/>
          </p:nvPr>
        </p:nvSpPr>
        <p:spPr>
          <a:xfrm>
            <a:off x="839788" y="457200"/>
            <a:ext cx="3932237" cy="1600200"/>
          </a:xfrm>
        </p:spPr>
        <p:txBody>
          <a:bodyPr anchor="b">
            <a:normAutofit/>
          </a:bodyPr>
          <a:lstStyle>
            <a:lvl1pPr>
              <a:defRPr sz="3600" b="0" i="0">
                <a:solidFill>
                  <a:schemeClr val="accent1"/>
                </a:solidFill>
                <a:latin typeface="Century Gothic" panose="020B0502020202020204" pitchFamily="34"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9906440-64C8-E84F-95EC-D13CCEF31489}"/>
              </a:ext>
            </a:extLst>
          </p:cNvPr>
          <p:cNvSpPr>
            <a:spLocks noGrp="1"/>
          </p:cNvSpPr>
          <p:nvPr>
            <p:ph idx="1"/>
          </p:nvPr>
        </p:nvSpPr>
        <p:spPr>
          <a:xfrm>
            <a:off x="5183188" y="987425"/>
            <a:ext cx="6172200" cy="4873625"/>
          </a:xfrm>
        </p:spPr>
        <p:txBody>
          <a:bodyPr/>
          <a:lstStyle>
            <a:lvl1pPr>
              <a:defRPr sz="2800" b="0" i="0">
                <a:latin typeface="Century Gothic" panose="020B0502020202020204" pitchFamily="34" charset="0"/>
              </a:defRPr>
            </a:lvl1pPr>
            <a:lvl2pPr>
              <a:defRPr sz="2800" b="0" i="0">
                <a:latin typeface="Century Gothic" panose="020B0502020202020204" pitchFamily="34" charset="0"/>
              </a:defRPr>
            </a:lvl2pPr>
            <a:lvl3pPr>
              <a:defRPr sz="2400" b="0" i="0">
                <a:latin typeface="Century Gothic" panose="020B0502020202020204" pitchFamily="34" charset="0"/>
              </a:defRPr>
            </a:lvl3pPr>
            <a:lvl4pPr>
              <a:defRPr sz="2000" b="0" i="0">
                <a:latin typeface="Century Gothic" panose="020B0502020202020204" pitchFamily="34" charset="0"/>
              </a:defRPr>
            </a:lvl4pPr>
            <a:lvl5pPr>
              <a:defRPr sz="2000" b="0" i="0">
                <a:latin typeface="Century Gothic" panose="020B0502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E4E2EC9-69CF-8E42-B4DA-9C3A82FF6E1F}"/>
              </a:ext>
            </a:extLst>
          </p:cNvPr>
          <p:cNvSpPr>
            <a:spLocks noGrp="1"/>
          </p:cNvSpPr>
          <p:nvPr>
            <p:ph type="body" sz="half" idx="2"/>
          </p:nvPr>
        </p:nvSpPr>
        <p:spPr>
          <a:xfrm>
            <a:off x="839788" y="2126973"/>
            <a:ext cx="3932237" cy="3734077"/>
          </a:xfrm>
        </p:spPr>
        <p:txBody>
          <a:bodyPr>
            <a:normAutofit/>
          </a:bodyPr>
          <a:lstStyle>
            <a:lvl1pPr marL="0" indent="0">
              <a:buNone/>
              <a:defRPr sz="1800" b="0" i="0">
                <a:latin typeface="Century Gothic" panose="020B0502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9F33E5A3-000D-644E-9E15-5E8C12C5074F}"/>
              </a:ext>
            </a:extLst>
          </p:cNvPr>
          <p:cNvSpPr>
            <a:spLocks noGrp="1"/>
          </p:cNvSpPr>
          <p:nvPr>
            <p:ph type="sldNum" sz="quarter" idx="12"/>
          </p:nvPr>
        </p:nvSpPr>
        <p:spPr>
          <a:xfrm>
            <a:off x="9356035" y="6396107"/>
            <a:ext cx="2743200" cy="365125"/>
          </a:xfrm>
        </p:spPr>
        <p:txBody>
          <a:bodyPr/>
          <a:lstStyle/>
          <a:p>
            <a:fld id="{6E670CD3-5CDF-A940-A92A-E4395095E1A9}" type="slidenum">
              <a:rPr lang="en-US" smtClean="0"/>
              <a:t>‹#›</a:t>
            </a:fld>
            <a:endParaRPr lang="en-US"/>
          </a:p>
        </p:txBody>
      </p:sp>
    </p:spTree>
    <p:extLst>
      <p:ext uri="{BB962C8B-B14F-4D97-AF65-F5344CB8AC3E}">
        <p14:creationId xmlns:p14="http://schemas.microsoft.com/office/powerpoint/2010/main" val="3741633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18965B-A81E-A844-B24F-AC5D152C14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1A0619-5406-A14B-8067-50CD3BCEC7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A3E210-E39E-A446-8CD1-5ADE3B9D2F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A8AC70-9B72-C944-B95D-5F568011C4A7}" type="datetimeFigureOut">
              <a:rPr lang="en-US" smtClean="0"/>
              <a:t>2/21/2023</a:t>
            </a:fld>
            <a:endParaRPr lang="en-US"/>
          </a:p>
        </p:txBody>
      </p:sp>
      <p:sp>
        <p:nvSpPr>
          <p:cNvPr id="5" name="Footer Placeholder 4">
            <a:extLst>
              <a:ext uri="{FF2B5EF4-FFF2-40B4-BE49-F238E27FC236}">
                <a16:creationId xmlns:a16="http://schemas.microsoft.com/office/drawing/2014/main" id="{F1393CF3-B04F-BA4E-9CEE-FE6028E4F4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289A8D0-2D75-0A48-A387-A35B8B10D8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670CD3-5CDF-A940-A92A-E4395095E1A9}" type="slidenum">
              <a:rPr lang="en-US" smtClean="0"/>
              <a:t>‹#›</a:t>
            </a:fld>
            <a:endParaRPr lang="en-US"/>
          </a:p>
        </p:txBody>
      </p:sp>
      <p:pic>
        <p:nvPicPr>
          <p:cNvPr id="10" name="Picture 9">
            <a:extLst>
              <a:ext uri="{FF2B5EF4-FFF2-40B4-BE49-F238E27FC236}">
                <a16:creationId xmlns:a16="http://schemas.microsoft.com/office/drawing/2014/main" id="{2A53DDDC-C47E-3941-B964-F3E24CA8AB21}"/>
              </a:ext>
            </a:extLst>
          </p:cNvPr>
          <p:cNvPicPr>
            <a:picLocks noChangeAspect="1"/>
          </p:cNvPicPr>
          <p:nvPr userDrawn="1"/>
        </p:nvPicPr>
        <p:blipFill>
          <a:blip r:embed="rId15"/>
          <a:srcRect/>
          <a:stretch/>
        </p:blipFill>
        <p:spPr>
          <a:xfrm>
            <a:off x="0" y="0"/>
            <a:ext cx="12192000" cy="6858000"/>
          </a:xfrm>
          <a:prstGeom prst="rect">
            <a:avLst/>
          </a:prstGeom>
        </p:spPr>
      </p:pic>
    </p:spTree>
    <p:extLst>
      <p:ext uri="{BB962C8B-B14F-4D97-AF65-F5344CB8AC3E}">
        <p14:creationId xmlns:p14="http://schemas.microsoft.com/office/powerpoint/2010/main" val="7740002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A47EA-0EB0-2EDB-883A-CB22106B75BB}"/>
              </a:ext>
            </a:extLst>
          </p:cNvPr>
          <p:cNvSpPr>
            <a:spLocks noGrp="1"/>
          </p:cNvSpPr>
          <p:nvPr>
            <p:ph type="title"/>
          </p:nvPr>
        </p:nvSpPr>
        <p:spPr>
          <a:xfrm>
            <a:off x="1157868" y="433213"/>
            <a:ext cx="9876263" cy="1019317"/>
          </a:xfrm>
        </p:spPr>
        <p:txBody>
          <a:bodyPr anchor="b">
            <a:noAutofit/>
          </a:bodyPr>
          <a:lstStyle/>
          <a:p>
            <a:pPr algn="ctr"/>
            <a:r>
              <a:rPr lang="en-US" sz="4400" b="1" dirty="0"/>
              <a:t>Asante Workplace Violence Prevention Program</a:t>
            </a:r>
            <a:endParaRPr lang="en-US" sz="4000" b="1" dirty="0"/>
          </a:p>
        </p:txBody>
      </p:sp>
      <p:pic>
        <p:nvPicPr>
          <p:cNvPr id="4" name="Picture 3" descr="Icon&#10;&#10;Description automatically generated">
            <a:extLst>
              <a:ext uri="{FF2B5EF4-FFF2-40B4-BE49-F238E27FC236}">
                <a16:creationId xmlns:a16="http://schemas.microsoft.com/office/drawing/2014/main" id="{A6894AE3-F711-6C83-DD13-CA0BAB395F58}"/>
              </a:ext>
            </a:extLst>
          </p:cNvPr>
          <p:cNvPicPr>
            <a:picLocks noChangeAspect="1"/>
          </p:cNvPicPr>
          <p:nvPr/>
        </p:nvPicPr>
        <p:blipFill>
          <a:blip r:embed="rId2"/>
          <a:stretch>
            <a:fillRect/>
          </a:stretch>
        </p:blipFill>
        <p:spPr>
          <a:xfrm>
            <a:off x="7750658" y="1787223"/>
            <a:ext cx="3575554" cy="3734078"/>
          </a:xfrm>
          <a:prstGeom prst="rect">
            <a:avLst/>
          </a:prstGeom>
          <a:ln>
            <a:noFill/>
          </a:ln>
          <a:effectLst>
            <a:softEdge rad="112500"/>
          </a:effectLst>
        </p:spPr>
      </p:pic>
      <p:sp>
        <p:nvSpPr>
          <p:cNvPr id="3" name="Content Placeholder 2">
            <a:extLst>
              <a:ext uri="{FF2B5EF4-FFF2-40B4-BE49-F238E27FC236}">
                <a16:creationId xmlns:a16="http://schemas.microsoft.com/office/drawing/2014/main" id="{E937B6BF-0C78-AB29-CB61-30716848BC3A}"/>
              </a:ext>
            </a:extLst>
          </p:cNvPr>
          <p:cNvSpPr>
            <a:spLocks noGrp="1"/>
          </p:cNvSpPr>
          <p:nvPr>
            <p:ph type="body" sz="half" idx="2"/>
          </p:nvPr>
        </p:nvSpPr>
        <p:spPr>
          <a:xfrm>
            <a:off x="429302" y="1889131"/>
            <a:ext cx="6892529" cy="3237873"/>
          </a:xfrm>
        </p:spPr>
        <p:txBody>
          <a:bodyPr>
            <a:normAutofit lnSpcReduction="10000"/>
          </a:bodyPr>
          <a:lstStyle/>
          <a:p>
            <a:pPr marL="0" indent="0">
              <a:buNone/>
            </a:pPr>
            <a:r>
              <a:rPr lang="en-US" sz="2800" dirty="0">
                <a:solidFill>
                  <a:srgbClr val="2E6998"/>
                </a:solidFill>
              </a:rPr>
              <a:t>All the ways Asante is keeping you safe from workplace violence. </a:t>
            </a:r>
            <a:endParaRPr lang="en-US" sz="2800" b="0" i="0" dirty="0">
              <a:solidFill>
                <a:srgbClr val="2E6998"/>
              </a:solidFill>
              <a:effectLst/>
            </a:endParaRPr>
          </a:p>
          <a:p>
            <a:pPr marL="0" indent="0">
              <a:buNone/>
            </a:pPr>
            <a:endParaRPr lang="en-US" sz="2800" dirty="0">
              <a:solidFill>
                <a:srgbClr val="EE3650"/>
              </a:solidFill>
            </a:endParaRPr>
          </a:p>
          <a:p>
            <a:pPr marL="0" indent="0">
              <a:buNone/>
            </a:pPr>
            <a:endParaRPr lang="en-US" sz="2800" dirty="0">
              <a:solidFill>
                <a:srgbClr val="EE3650"/>
              </a:solidFill>
            </a:endParaRPr>
          </a:p>
          <a:p>
            <a:pPr marL="0" indent="0">
              <a:buNone/>
            </a:pPr>
            <a:r>
              <a:rPr lang="en-US" sz="2800" b="0" i="0" dirty="0">
                <a:solidFill>
                  <a:srgbClr val="EE3650"/>
                </a:solidFill>
                <a:effectLst/>
              </a:rPr>
              <a:t>RECOVER</a:t>
            </a:r>
            <a:r>
              <a:rPr lang="en-US" sz="2800" b="0" i="0" dirty="0">
                <a:effectLst/>
              </a:rPr>
              <a:t> </a:t>
            </a:r>
            <a:r>
              <a:rPr lang="en-US" sz="2800" dirty="0"/>
              <a:t>from harm in the workplace. </a:t>
            </a:r>
          </a:p>
          <a:p>
            <a:pPr marL="0" indent="0">
              <a:buNone/>
            </a:pPr>
            <a:r>
              <a:rPr lang="en-US" sz="2800" b="1" i="1" dirty="0">
                <a:solidFill>
                  <a:srgbClr val="EE3650"/>
                </a:solidFill>
                <a:effectLst/>
              </a:rPr>
              <a:t>Reconnect</a:t>
            </a:r>
            <a:r>
              <a:rPr lang="en-US" sz="2800" dirty="0"/>
              <a:t> with resources.</a:t>
            </a:r>
          </a:p>
          <a:p>
            <a:pPr marL="0" indent="0">
              <a:buNone/>
            </a:pPr>
            <a:r>
              <a:rPr lang="en-US" sz="2800" b="0" i="0">
                <a:solidFill>
                  <a:srgbClr val="EE3650"/>
                </a:solidFill>
                <a:effectLst/>
              </a:rPr>
              <a:t>REIMAGINE</a:t>
            </a:r>
            <a:r>
              <a:rPr lang="en-US" sz="2800" b="0" i="0">
                <a:effectLst/>
              </a:rPr>
              <a:t> </a:t>
            </a:r>
            <a:r>
              <a:rPr lang="en-US" sz="2800"/>
              <a:t>a safer Asante.</a:t>
            </a:r>
            <a:endParaRPr lang="en-US" sz="2800" dirty="0"/>
          </a:p>
        </p:txBody>
      </p:sp>
      <p:sp>
        <p:nvSpPr>
          <p:cNvPr id="6" name="TextBox 5">
            <a:extLst>
              <a:ext uri="{FF2B5EF4-FFF2-40B4-BE49-F238E27FC236}">
                <a16:creationId xmlns:a16="http://schemas.microsoft.com/office/drawing/2014/main" id="{35D10498-9287-2E72-15C4-CD707D437D14}"/>
              </a:ext>
            </a:extLst>
          </p:cNvPr>
          <p:cNvSpPr txBox="1"/>
          <p:nvPr/>
        </p:nvSpPr>
        <p:spPr>
          <a:xfrm>
            <a:off x="69698" y="5563606"/>
            <a:ext cx="10470411" cy="584775"/>
          </a:xfrm>
          <a:prstGeom prst="rect">
            <a:avLst/>
          </a:prstGeom>
          <a:noFill/>
        </p:spPr>
        <p:txBody>
          <a:bodyPr wrap="square">
            <a:spAutoFit/>
          </a:bodyPr>
          <a:lstStyle/>
          <a:p>
            <a:pPr eaLnBrk="1" hangingPunct="1"/>
            <a:r>
              <a:rPr lang="en-US" sz="1600" dirty="0">
                <a:solidFill>
                  <a:srgbClr val="002060"/>
                </a:solidFill>
              </a:rPr>
              <a:t>Presented by the Asante Workplace Violence Prevention Operational Committee: </a:t>
            </a:r>
          </a:p>
          <a:p>
            <a:r>
              <a:rPr lang="en-US" sz="1600" dirty="0">
                <a:solidFill>
                  <a:srgbClr val="002060"/>
                </a:solidFill>
              </a:rPr>
              <a:t>Desiree Torassa and Jennifer Nidalmia </a:t>
            </a:r>
          </a:p>
        </p:txBody>
      </p:sp>
    </p:spTree>
    <p:extLst>
      <p:ext uri="{BB962C8B-B14F-4D97-AF65-F5344CB8AC3E}">
        <p14:creationId xmlns:p14="http://schemas.microsoft.com/office/powerpoint/2010/main" val="3942757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2485F-F5F5-4976-B959-01F5C70C741E}"/>
              </a:ext>
            </a:extLst>
          </p:cNvPr>
          <p:cNvSpPr>
            <a:spLocks noGrp="1"/>
          </p:cNvSpPr>
          <p:nvPr>
            <p:ph type="title"/>
          </p:nvPr>
        </p:nvSpPr>
        <p:spPr>
          <a:xfrm>
            <a:off x="838200" y="365125"/>
            <a:ext cx="10515600" cy="1325563"/>
          </a:xfrm>
        </p:spPr>
        <p:txBody>
          <a:bodyPr anchor="ctr">
            <a:normAutofit/>
          </a:bodyPr>
          <a:lstStyle/>
          <a:p>
            <a:r>
              <a:rPr lang="en-US" b="1" dirty="0"/>
              <a:t>Oregon Senate Bill 823</a:t>
            </a:r>
          </a:p>
        </p:txBody>
      </p:sp>
      <p:pic>
        <p:nvPicPr>
          <p:cNvPr id="5122" name="Picture 2" descr="Vector of a woman fighting back a giant fist, protecting herself from work abuse Vector of a woman fighting back a giant fist, protecting herself from work abuse or domestic violence workplace violence stock illustrations">
            <a:extLst>
              <a:ext uri="{FF2B5EF4-FFF2-40B4-BE49-F238E27FC236}">
                <a16:creationId xmlns:a16="http://schemas.microsoft.com/office/drawing/2014/main" id="{8B796524-BCE9-93DA-E3CC-0301B76290D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38200" y="2146913"/>
            <a:ext cx="5181600" cy="3458718"/>
          </a:xfrm>
          <a:prstGeom prst="rect">
            <a:avLst/>
          </a:prstGeom>
          <a:solidFill>
            <a:srgbClr val="FFFFFF"/>
          </a:solidFill>
          <a:effectLst>
            <a:outerShdw blurRad="50800" dist="38100" dir="8100000" algn="tr" rotWithShape="0">
              <a:prstClr val="black">
                <a:alpha val="40000"/>
              </a:prstClr>
            </a:outerShdw>
          </a:effectLst>
        </p:spPr>
      </p:pic>
      <p:sp>
        <p:nvSpPr>
          <p:cNvPr id="3" name="Content Placeholder 2">
            <a:extLst>
              <a:ext uri="{FF2B5EF4-FFF2-40B4-BE49-F238E27FC236}">
                <a16:creationId xmlns:a16="http://schemas.microsoft.com/office/drawing/2014/main" id="{11F6E4C9-5BF3-4DA8-8563-3ED73EFFDB1C}"/>
              </a:ext>
            </a:extLst>
          </p:cNvPr>
          <p:cNvSpPr>
            <a:spLocks noGrp="1"/>
          </p:cNvSpPr>
          <p:nvPr>
            <p:ph sz="half" idx="13"/>
          </p:nvPr>
        </p:nvSpPr>
        <p:spPr>
          <a:xfrm>
            <a:off x="6172202" y="1420837"/>
            <a:ext cx="5898696" cy="4910871"/>
          </a:xfrm>
        </p:spPr>
        <p:txBody>
          <a:bodyPr>
            <a:normAutofit/>
          </a:bodyPr>
          <a:lstStyle/>
          <a:p>
            <a:pPr marL="182880" indent="-182880">
              <a:defRPr/>
            </a:pPr>
            <a:r>
              <a:rPr lang="en-US" sz="2000" dirty="0"/>
              <a:t>National Institute for Occupational Safety and Health found that </a:t>
            </a:r>
            <a:r>
              <a:rPr lang="en-US" sz="2000" dirty="0">
                <a:solidFill>
                  <a:srgbClr val="EE3650"/>
                </a:solidFill>
              </a:rPr>
              <a:t>workplace violence injuries </a:t>
            </a:r>
            <a:r>
              <a:rPr lang="en-US" sz="2000" dirty="0"/>
              <a:t>appear to be </a:t>
            </a:r>
            <a:r>
              <a:rPr lang="en-US" sz="2000" i="1" dirty="0">
                <a:solidFill>
                  <a:srgbClr val="EE3650"/>
                </a:solidFill>
              </a:rPr>
              <a:t>increasing </a:t>
            </a:r>
            <a:r>
              <a:rPr lang="en-US" sz="2000" dirty="0">
                <a:solidFill>
                  <a:srgbClr val="EE3650"/>
                </a:solidFill>
              </a:rPr>
              <a:t>among all health care personnel, </a:t>
            </a:r>
            <a:r>
              <a:rPr lang="en-US" sz="2000" dirty="0"/>
              <a:t>particularly among nursing assistants and nurses. </a:t>
            </a:r>
          </a:p>
          <a:p>
            <a:pPr marL="182880" indent="-182880">
              <a:defRPr/>
            </a:pPr>
            <a:r>
              <a:rPr lang="en-US" sz="2000" dirty="0"/>
              <a:t>Health care workers and social service workers are nearly </a:t>
            </a:r>
            <a:r>
              <a:rPr lang="en-US" sz="2000" dirty="0">
                <a:solidFill>
                  <a:srgbClr val="EE3650"/>
                </a:solidFill>
              </a:rPr>
              <a:t>four times more likely to be injured </a:t>
            </a:r>
            <a:r>
              <a:rPr lang="en-US" sz="2000" dirty="0"/>
              <a:t>as a result of workplace violence (OSHA).</a:t>
            </a:r>
          </a:p>
          <a:p>
            <a:pPr marL="182880" indent="-182880">
              <a:defRPr/>
            </a:pPr>
            <a:r>
              <a:rPr lang="en-US" sz="2000" dirty="0"/>
              <a:t>Oregon Senate Bill 823 mandates health care programs include:</a:t>
            </a:r>
          </a:p>
          <a:p>
            <a:pPr marL="548640" lvl="1" indent="-182880">
              <a:defRPr/>
            </a:pPr>
            <a:r>
              <a:rPr lang="en-US" sz="2000" dirty="0"/>
              <a:t>Data reporting</a:t>
            </a:r>
          </a:p>
          <a:p>
            <a:pPr marL="548640" lvl="1" indent="-182880">
              <a:defRPr/>
            </a:pPr>
            <a:r>
              <a:rPr lang="en-US" sz="2000" dirty="0"/>
              <a:t>Incident response</a:t>
            </a:r>
          </a:p>
          <a:p>
            <a:pPr marL="548640" lvl="1" indent="-182880">
              <a:defRPr/>
            </a:pPr>
            <a:r>
              <a:rPr lang="en-US" sz="2000" dirty="0"/>
              <a:t>Staff education and training</a:t>
            </a:r>
          </a:p>
          <a:p>
            <a:pPr marL="548640" lvl="1" indent="-182880">
              <a:defRPr/>
            </a:pPr>
            <a:r>
              <a:rPr lang="en-US" sz="2000" dirty="0"/>
              <a:t>Policies and procedures</a:t>
            </a:r>
          </a:p>
          <a:p>
            <a:endParaRPr lang="en-US" sz="1500" dirty="0"/>
          </a:p>
        </p:txBody>
      </p:sp>
    </p:spTree>
    <p:extLst>
      <p:ext uri="{BB962C8B-B14F-4D97-AF65-F5344CB8AC3E}">
        <p14:creationId xmlns:p14="http://schemas.microsoft.com/office/powerpoint/2010/main" val="4128179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E7D55-2059-4902-BC79-2B8F48C16C11}"/>
              </a:ext>
            </a:extLst>
          </p:cNvPr>
          <p:cNvSpPr>
            <a:spLocks noGrp="1"/>
          </p:cNvSpPr>
          <p:nvPr>
            <p:ph type="title"/>
          </p:nvPr>
        </p:nvSpPr>
        <p:spPr>
          <a:xfrm>
            <a:off x="838200" y="365125"/>
            <a:ext cx="10515600" cy="1325563"/>
          </a:xfrm>
        </p:spPr>
        <p:txBody>
          <a:bodyPr anchor="ctr">
            <a:normAutofit/>
          </a:bodyPr>
          <a:lstStyle/>
          <a:p>
            <a:r>
              <a:rPr lang="en-US" b="1" dirty="0"/>
              <a:t>Workplace Violence Prevention team</a:t>
            </a:r>
          </a:p>
        </p:txBody>
      </p:sp>
      <p:pic>
        <p:nvPicPr>
          <p:cNvPr id="1026" name="Picture 2" descr="Workplace violence report papers and pen. Workplace violence report papers and yellow pen. workplace violence stock pictures, royalty-free photos &amp; images">
            <a:extLst>
              <a:ext uri="{FF2B5EF4-FFF2-40B4-BE49-F238E27FC236}">
                <a16:creationId xmlns:a16="http://schemas.microsoft.com/office/drawing/2014/main" id="{4A8865CF-4FD3-E92B-8147-33188D7BC02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692" r="8821" b="-1"/>
          <a:stretch/>
        </p:blipFill>
        <p:spPr bwMode="auto">
          <a:xfrm>
            <a:off x="838200" y="1690688"/>
            <a:ext cx="4906992" cy="4120731"/>
          </a:xfrm>
          <a:prstGeom prst="rect">
            <a:avLst/>
          </a:prstGeom>
          <a:solidFill>
            <a:srgbClr val="FFFFFF"/>
          </a:solidFill>
          <a:effectLst>
            <a:outerShdw blurRad="50800" dist="38100" dir="8100000" algn="tr" rotWithShape="0">
              <a:prstClr val="black">
                <a:alpha val="40000"/>
              </a:prstClr>
            </a:outerShdw>
          </a:effectLst>
        </p:spPr>
      </p:pic>
      <p:sp>
        <p:nvSpPr>
          <p:cNvPr id="3" name="Content Placeholder 2">
            <a:extLst>
              <a:ext uri="{FF2B5EF4-FFF2-40B4-BE49-F238E27FC236}">
                <a16:creationId xmlns:a16="http://schemas.microsoft.com/office/drawing/2014/main" id="{143898E2-F376-44FB-8932-500DD1D4A915}"/>
              </a:ext>
            </a:extLst>
          </p:cNvPr>
          <p:cNvSpPr>
            <a:spLocks noGrp="1"/>
          </p:cNvSpPr>
          <p:nvPr>
            <p:ph sz="half" idx="13"/>
          </p:nvPr>
        </p:nvSpPr>
        <p:spPr>
          <a:xfrm>
            <a:off x="6185451" y="1690688"/>
            <a:ext cx="5673613" cy="4351338"/>
          </a:xfrm>
        </p:spPr>
        <p:txBody>
          <a:bodyPr>
            <a:normAutofit fontScale="92500"/>
          </a:bodyPr>
          <a:lstStyle/>
          <a:p>
            <a:r>
              <a:rPr lang="en-US" sz="2600" dirty="0"/>
              <a:t>Multidisciplinary and Asante-wide</a:t>
            </a:r>
          </a:p>
          <a:p>
            <a:r>
              <a:rPr lang="en-US" sz="2600" dirty="0"/>
              <a:t>Steering committee with executive leadership </a:t>
            </a:r>
          </a:p>
          <a:p>
            <a:r>
              <a:rPr lang="en-US" sz="2600" dirty="0"/>
              <a:t>Co-chairs:</a:t>
            </a:r>
          </a:p>
          <a:p>
            <a:pPr lvl="1"/>
            <a:r>
              <a:rPr lang="en-US" sz="2600" b="1" dirty="0"/>
              <a:t>Neff Clark</a:t>
            </a:r>
            <a:r>
              <a:rPr lang="en-US" sz="2600" dirty="0"/>
              <a:t> manager of Facilities, EVS and Security, AACH </a:t>
            </a:r>
          </a:p>
          <a:p>
            <a:pPr lvl="1"/>
            <a:r>
              <a:rPr lang="en-US" sz="2600" b="1" dirty="0"/>
              <a:t>Desiree Torassa RN</a:t>
            </a:r>
            <a:r>
              <a:rPr lang="en-US" sz="2600" dirty="0"/>
              <a:t>, Med Surg CNS.</a:t>
            </a:r>
          </a:p>
          <a:p>
            <a:r>
              <a:rPr lang="en-US" sz="2600" dirty="0"/>
              <a:t>Meets quarterly. </a:t>
            </a:r>
          </a:p>
          <a:p>
            <a:r>
              <a:rPr lang="en-US" sz="2600" dirty="0"/>
              <a:t>Committee made up of focused workgroups. </a:t>
            </a:r>
          </a:p>
          <a:p>
            <a:endParaRPr lang="en-US" sz="1800" dirty="0"/>
          </a:p>
        </p:txBody>
      </p:sp>
    </p:spTree>
    <p:extLst>
      <p:ext uri="{BB962C8B-B14F-4D97-AF65-F5344CB8AC3E}">
        <p14:creationId xmlns:p14="http://schemas.microsoft.com/office/powerpoint/2010/main" val="4262091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FE753-9385-4CC6-95AB-2CE1C0E489D9}"/>
              </a:ext>
            </a:extLst>
          </p:cNvPr>
          <p:cNvSpPr>
            <a:spLocks noGrp="1"/>
          </p:cNvSpPr>
          <p:nvPr>
            <p:ph type="title"/>
          </p:nvPr>
        </p:nvSpPr>
        <p:spPr>
          <a:xfrm>
            <a:off x="838200" y="365125"/>
            <a:ext cx="10515600" cy="1325563"/>
          </a:xfrm>
        </p:spPr>
        <p:txBody>
          <a:bodyPr anchor="ctr">
            <a:normAutofit/>
          </a:bodyPr>
          <a:lstStyle/>
          <a:p>
            <a:r>
              <a:rPr lang="en-US" b="1" dirty="0"/>
              <a:t>Asante Workplace Violence Prevention Operational Committee</a:t>
            </a:r>
          </a:p>
        </p:txBody>
      </p:sp>
      <p:sp>
        <p:nvSpPr>
          <p:cNvPr id="3" name="Content Placeholder 2">
            <a:extLst>
              <a:ext uri="{FF2B5EF4-FFF2-40B4-BE49-F238E27FC236}">
                <a16:creationId xmlns:a16="http://schemas.microsoft.com/office/drawing/2014/main" id="{B045725F-F94E-4BB3-AA3B-452E00AA7946}"/>
              </a:ext>
            </a:extLst>
          </p:cNvPr>
          <p:cNvSpPr>
            <a:spLocks noGrp="1"/>
          </p:cNvSpPr>
          <p:nvPr>
            <p:ph sz="half" idx="1"/>
          </p:nvPr>
        </p:nvSpPr>
        <p:spPr>
          <a:xfrm>
            <a:off x="838200" y="1825625"/>
            <a:ext cx="5181600" cy="4351338"/>
          </a:xfrm>
        </p:spPr>
        <p:txBody>
          <a:bodyPr>
            <a:normAutofit/>
          </a:bodyPr>
          <a:lstStyle/>
          <a:p>
            <a:r>
              <a:rPr lang="en-US" sz="2400" dirty="0"/>
              <a:t>Data work group:</a:t>
            </a:r>
          </a:p>
          <a:p>
            <a:pPr lvl="1">
              <a:spcBef>
                <a:spcPts val="0"/>
              </a:spcBef>
            </a:pPr>
            <a:r>
              <a:rPr lang="en-US" dirty="0"/>
              <a:t>Develops procedure for compilation of data for state report requests</a:t>
            </a:r>
          </a:p>
          <a:p>
            <a:pPr lvl="1">
              <a:spcBef>
                <a:spcPts val="0"/>
              </a:spcBef>
            </a:pPr>
            <a:r>
              <a:rPr lang="en-US" dirty="0"/>
              <a:t>Midas (RER) optimization </a:t>
            </a:r>
          </a:p>
          <a:p>
            <a:r>
              <a:rPr lang="en-US" sz="2400" dirty="0"/>
              <a:t>Policy work group:</a:t>
            </a:r>
          </a:p>
          <a:p>
            <a:pPr lvl="1">
              <a:spcBef>
                <a:spcPts val="0"/>
              </a:spcBef>
            </a:pPr>
            <a:r>
              <a:rPr lang="en-US" dirty="0"/>
              <a:t>Code gray</a:t>
            </a:r>
          </a:p>
          <a:p>
            <a:pPr lvl="1">
              <a:spcBef>
                <a:spcPts val="0"/>
              </a:spcBef>
            </a:pPr>
            <a:r>
              <a:rPr lang="en-US" dirty="0"/>
              <a:t>Post-assault procedure </a:t>
            </a:r>
          </a:p>
          <a:p>
            <a:pPr lvl="1">
              <a:spcBef>
                <a:spcPts val="0"/>
              </a:spcBef>
            </a:pPr>
            <a:r>
              <a:rPr lang="en-US" dirty="0"/>
              <a:t>Workplace Violence Prevention program</a:t>
            </a:r>
          </a:p>
          <a:p>
            <a:pPr lvl="1">
              <a:spcBef>
                <a:spcPts val="0"/>
              </a:spcBef>
            </a:pPr>
            <a:r>
              <a:rPr lang="en-US" dirty="0"/>
              <a:t>Disruptive patient and visitor behavior </a:t>
            </a:r>
          </a:p>
          <a:p>
            <a:endParaRPr lang="en-US" sz="2400" dirty="0"/>
          </a:p>
        </p:txBody>
      </p:sp>
      <p:pic>
        <p:nvPicPr>
          <p:cNvPr id="5" name="Picture 4">
            <a:extLst>
              <a:ext uri="{FF2B5EF4-FFF2-40B4-BE49-F238E27FC236}">
                <a16:creationId xmlns:a16="http://schemas.microsoft.com/office/drawing/2014/main" id="{963D45F8-87E9-9568-85C0-2CE73C2FDA1E}"/>
              </a:ext>
            </a:extLst>
          </p:cNvPr>
          <p:cNvPicPr>
            <a:picLocks noChangeAspect="1"/>
          </p:cNvPicPr>
          <p:nvPr/>
        </p:nvPicPr>
        <p:blipFill>
          <a:blip r:embed="rId3"/>
          <a:stretch>
            <a:fillRect/>
          </a:stretch>
        </p:blipFill>
        <p:spPr>
          <a:xfrm>
            <a:off x="6579347" y="2022315"/>
            <a:ext cx="5181600" cy="3338979"/>
          </a:xfrm>
          <a:prstGeom prst="rect">
            <a:avLst/>
          </a:prstGeom>
          <a:ln>
            <a:no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3304615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pass to access the room. Pass in hand pass to access the room. Pass in hand. workplace security stock pictures, royalty-free photos &amp; images">
            <a:extLst>
              <a:ext uri="{FF2B5EF4-FFF2-40B4-BE49-F238E27FC236}">
                <a16:creationId xmlns:a16="http://schemas.microsoft.com/office/drawing/2014/main" id="{0C9E2086-F03C-C787-7F78-9B0A3EE574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1707" y="3736731"/>
            <a:ext cx="3810293" cy="2540195"/>
          </a:xfrm>
          <a:prstGeom prst="rect">
            <a:avLst/>
          </a:prstGeom>
          <a:noFill/>
          <a:effectLst>
            <a:outerShdw blurRad="50800" dist="38100" dir="10800000" algn="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F46B30E9-FD50-EB95-EDC3-279D82500EB2}"/>
              </a:ext>
            </a:extLst>
          </p:cNvPr>
          <p:cNvSpPr>
            <a:spLocks noGrp="1"/>
          </p:cNvSpPr>
          <p:nvPr>
            <p:ph type="title"/>
          </p:nvPr>
        </p:nvSpPr>
        <p:spPr/>
        <p:txBody>
          <a:bodyPr/>
          <a:lstStyle/>
          <a:p>
            <a:r>
              <a:rPr lang="en-US" b="1" dirty="0"/>
              <a:t>Asante Workplace Violence Prevention Operational Committee</a:t>
            </a:r>
          </a:p>
        </p:txBody>
      </p:sp>
      <p:sp>
        <p:nvSpPr>
          <p:cNvPr id="3" name="Content Placeholder 2">
            <a:extLst>
              <a:ext uri="{FF2B5EF4-FFF2-40B4-BE49-F238E27FC236}">
                <a16:creationId xmlns:a16="http://schemas.microsoft.com/office/drawing/2014/main" id="{0B4A044C-2321-F9F3-7BA9-68CC6E9ACF99}"/>
              </a:ext>
            </a:extLst>
          </p:cNvPr>
          <p:cNvSpPr>
            <a:spLocks noGrp="1"/>
          </p:cNvSpPr>
          <p:nvPr>
            <p:ph sz="half" idx="1"/>
          </p:nvPr>
        </p:nvSpPr>
        <p:spPr>
          <a:xfrm>
            <a:off x="286109" y="2106942"/>
            <a:ext cx="5181600" cy="4351338"/>
          </a:xfrm>
        </p:spPr>
        <p:txBody>
          <a:bodyPr/>
          <a:lstStyle/>
          <a:p>
            <a:r>
              <a:rPr lang="en-US" sz="2400" dirty="0"/>
              <a:t>Physical environment work group:</a:t>
            </a:r>
          </a:p>
          <a:p>
            <a:pPr lvl="1">
              <a:spcBef>
                <a:spcPts val="0"/>
              </a:spcBef>
            </a:pPr>
            <a:r>
              <a:rPr lang="en-US" dirty="0"/>
              <a:t>Evaluates all facilities for environmental hazards</a:t>
            </a:r>
          </a:p>
          <a:p>
            <a:r>
              <a:rPr lang="en-US" sz="2400" dirty="0"/>
              <a:t>Communications work group:</a:t>
            </a:r>
          </a:p>
          <a:p>
            <a:pPr lvl="1">
              <a:spcBef>
                <a:spcPts val="0"/>
              </a:spcBef>
            </a:pPr>
            <a:r>
              <a:rPr lang="en-US" dirty="0"/>
              <a:t>Signage</a:t>
            </a:r>
          </a:p>
          <a:p>
            <a:pPr lvl="1">
              <a:spcBef>
                <a:spcPts val="0"/>
              </a:spcBef>
            </a:pPr>
            <a:r>
              <a:rPr lang="en-US" dirty="0"/>
              <a:t>Newsletter/blog articles </a:t>
            </a:r>
          </a:p>
          <a:p>
            <a:pPr lvl="1">
              <a:spcBef>
                <a:spcPts val="0"/>
              </a:spcBef>
            </a:pPr>
            <a:r>
              <a:rPr lang="en-US" dirty="0"/>
              <a:t>MyAsanteNET page </a:t>
            </a:r>
          </a:p>
          <a:p>
            <a:pPr lvl="1">
              <a:spcBef>
                <a:spcPts val="0"/>
              </a:spcBef>
            </a:pPr>
            <a:endParaRPr lang="en-US" sz="1800" dirty="0"/>
          </a:p>
          <a:p>
            <a:endParaRPr lang="en-US" dirty="0"/>
          </a:p>
        </p:txBody>
      </p:sp>
      <p:pic>
        <p:nvPicPr>
          <p:cNvPr id="3076" name="Picture 4" descr="CCTV Security External surveillance camera mounted on a brick wall beside of a metallic shield which is designed in 'technological style' and represented as a symbol of security. 3D rendering graphics on the theme of 'Modern Security Technology'. workplace security stock pictures, royalty-free photos &amp; images">
            <a:extLst>
              <a:ext uri="{FF2B5EF4-FFF2-40B4-BE49-F238E27FC236}">
                <a16:creationId xmlns:a16="http://schemas.microsoft.com/office/drawing/2014/main" id="{33F08B0A-7C5E-18E2-4CAE-921E237CBE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1720" y="2378320"/>
            <a:ext cx="4318333" cy="2540196"/>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3074" name="Picture 2" descr="Work Safety and Safety Procedures. Two binders on desk in the office. Business background Work Safety and Safety Procedures. Two binders on desk in the office. Business background. workplace security stock pictures, royalty-free photos &amp; images">
            <a:extLst>
              <a:ext uri="{FF2B5EF4-FFF2-40B4-BE49-F238E27FC236}">
                <a16:creationId xmlns:a16="http://schemas.microsoft.com/office/drawing/2014/main" id="{BE9799B9-5C2E-A20E-49FD-A8EE03C403E8}"/>
              </a:ext>
            </a:extLst>
          </p:cNvPr>
          <p:cNvPicPr>
            <a:picLocks noGrp="1" noChangeAspect="1" noChangeArrowheads="1"/>
          </p:cNvPicPr>
          <p:nvPr>
            <p:ph sz="half" idx="13"/>
          </p:nvPr>
        </p:nvPicPr>
        <p:blipFill>
          <a:blip r:embed="rId4">
            <a:extLst>
              <a:ext uri="{28A0092B-C50C-407E-A947-70E740481C1C}">
                <a14:useLocalDpi xmlns:a14="http://schemas.microsoft.com/office/drawing/2010/main" val="0"/>
              </a:ext>
            </a:extLst>
          </a:blip>
          <a:srcRect/>
          <a:stretch>
            <a:fillRect/>
          </a:stretch>
        </p:blipFill>
        <p:spPr bwMode="auto">
          <a:xfrm>
            <a:off x="8721968" y="1296498"/>
            <a:ext cx="2777226" cy="180610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286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9E132-BF06-4176-B882-761444DAED76}"/>
              </a:ext>
            </a:extLst>
          </p:cNvPr>
          <p:cNvSpPr>
            <a:spLocks noGrp="1"/>
          </p:cNvSpPr>
          <p:nvPr>
            <p:ph type="title"/>
          </p:nvPr>
        </p:nvSpPr>
        <p:spPr>
          <a:xfrm>
            <a:off x="838200" y="365125"/>
            <a:ext cx="10515600" cy="1325563"/>
          </a:xfrm>
        </p:spPr>
        <p:txBody>
          <a:bodyPr anchor="ctr">
            <a:normAutofit/>
          </a:bodyPr>
          <a:lstStyle/>
          <a:p>
            <a:r>
              <a:rPr lang="en-US" b="1" dirty="0"/>
              <a:t>Asante Workplace Violence Prevention Operational Committee</a:t>
            </a:r>
          </a:p>
        </p:txBody>
      </p:sp>
      <p:sp>
        <p:nvSpPr>
          <p:cNvPr id="3" name="Content Placeholder 2">
            <a:extLst>
              <a:ext uri="{FF2B5EF4-FFF2-40B4-BE49-F238E27FC236}">
                <a16:creationId xmlns:a16="http://schemas.microsoft.com/office/drawing/2014/main" id="{B47B4C18-F735-497E-8FC9-2E6656EA67EC}"/>
              </a:ext>
            </a:extLst>
          </p:cNvPr>
          <p:cNvSpPr>
            <a:spLocks noGrp="1"/>
          </p:cNvSpPr>
          <p:nvPr>
            <p:ph sz="half" idx="1"/>
          </p:nvPr>
        </p:nvSpPr>
        <p:spPr>
          <a:xfrm>
            <a:off x="838200" y="2015406"/>
            <a:ext cx="5181600" cy="4351338"/>
          </a:xfrm>
        </p:spPr>
        <p:txBody>
          <a:bodyPr>
            <a:normAutofit/>
          </a:bodyPr>
          <a:lstStyle/>
          <a:p>
            <a:r>
              <a:rPr lang="en-US" sz="2400" dirty="0"/>
              <a:t>Pilot work group: </a:t>
            </a:r>
          </a:p>
          <a:p>
            <a:pPr lvl="1">
              <a:spcBef>
                <a:spcPts val="0"/>
              </a:spcBef>
            </a:pPr>
            <a:r>
              <a:rPr lang="en-US" dirty="0"/>
              <a:t>Behavior alerts (FYI flags and door signs)</a:t>
            </a:r>
          </a:p>
          <a:p>
            <a:pPr lvl="1">
              <a:spcBef>
                <a:spcPts val="0"/>
              </a:spcBef>
            </a:pPr>
            <a:r>
              <a:rPr lang="en-US" dirty="0"/>
              <a:t>Trauma-informed care Response huddle </a:t>
            </a:r>
          </a:p>
          <a:p>
            <a:pPr lvl="1">
              <a:spcBef>
                <a:spcPts val="0"/>
              </a:spcBef>
            </a:pPr>
            <a:r>
              <a:rPr lang="en-US" dirty="0"/>
              <a:t>Security purposeful rounding </a:t>
            </a:r>
          </a:p>
          <a:p>
            <a:pPr lvl="1">
              <a:spcBef>
                <a:spcPts val="0"/>
              </a:spcBef>
            </a:pPr>
            <a:r>
              <a:rPr lang="en-US" dirty="0"/>
              <a:t>Incident Review Council</a:t>
            </a:r>
          </a:p>
          <a:p>
            <a:r>
              <a:rPr lang="en-US" sz="2400" dirty="0"/>
              <a:t>Education work group:</a:t>
            </a:r>
          </a:p>
          <a:p>
            <a:pPr lvl="1"/>
            <a:r>
              <a:rPr lang="en-US" dirty="0"/>
              <a:t>Enhanced curriculum and expanded scope of training </a:t>
            </a:r>
          </a:p>
        </p:txBody>
      </p:sp>
      <p:pic>
        <p:nvPicPr>
          <p:cNvPr id="6" name="Picture 5">
            <a:extLst>
              <a:ext uri="{FF2B5EF4-FFF2-40B4-BE49-F238E27FC236}">
                <a16:creationId xmlns:a16="http://schemas.microsoft.com/office/drawing/2014/main" id="{B411BC68-D646-66B0-92BE-31EC18AE10FA}"/>
              </a:ext>
            </a:extLst>
          </p:cNvPr>
          <p:cNvPicPr>
            <a:picLocks noChangeAspect="1"/>
          </p:cNvPicPr>
          <p:nvPr/>
        </p:nvPicPr>
        <p:blipFill>
          <a:blip r:embed="rId3"/>
          <a:stretch>
            <a:fillRect/>
          </a:stretch>
        </p:blipFill>
        <p:spPr>
          <a:xfrm>
            <a:off x="7661953" y="1825625"/>
            <a:ext cx="3549997" cy="398248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629857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1AF98-3AC5-4837-90FD-7AABE3C5B0E8}"/>
              </a:ext>
            </a:extLst>
          </p:cNvPr>
          <p:cNvSpPr>
            <a:spLocks noGrp="1"/>
          </p:cNvSpPr>
          <p:nvPr>
            <p:ph type="title"/>
          </p:nvPr>
        </p:nvSpPr>
        <p:spPr>
          <a:xfrm>
            <a:off x="-109024" y="117244"/>
            <a:ext cx="3581400" cy="1143000"/>
          </a:xfrm>
        </p:spPr>
        <p:txBody>
          <a:bodyPr>
            <a:normAutofit/>
          </a:bodyPr>
          <a:lstStyle/>
          <a:p>
            <a:pPr algn="ctr"/>
            <a:r>
              <a:rPr lang="en-US" b="1" dirty="0"/>
              <a:t>Conclusion</a:t>
            </a:r>
            <a:endParaRPr lang="en-US" dirty="0">
              <a:solidFill>
                <a:srgbClr val="002060"/>
              </a:solidFill>
            </a:endParaRPr>
          </a:p>
        </p:txBody>
      </p:sp>
      <p:pic>
        <p:nvPicPr>
          <p:cNvPr id="4098" name="Picture 2" descr="Recover. Reconnect. Reimagine.">
            <a:extLst>
              <a:ext uri="{FF2B5EF4-FFF2-40B4-BE49-F238E27FC236}">
                <a16:creationId xmlns:a16="http://schemas.microsoft.com/office/drawing/2014/main" id="{9E6A0B49-7E82-C1A7-0C6F-9BBFF0372AC2}"/>
              </a:ext>
            </a:extLst>
          </p:cNvPr>
          <p:cNvPicPr>
            <a:picLocks noChangeAspect="1" noChangeArrowheads="1"/>
          </p:cNvPicPr>
          <p:nvPr/>
        </p:nvPicPr>
        <p:blipFill>
          <a:blip r:embed="rId3">
            <a:alphaModFix amt="50000"/>
            <a:extLst>
              <a:ext uri="{28A0092B-C50C-407E-A947-70E740481C1C}">
                <a14:useLocalDpi xmlns:a14="http://schemas.microsoft.com/office/drawing/2010/main" val="0"/>
              </a:ext>
            </a:extLst>
          </a:blip>
          <a:srcRect/>
          <a:stretch>
            <a:fillRect/>
          </a:stretch>
        </p:blipFill>
        <p:spPr bwMode="auto">
          <a:xfrm>
            <a:off x="0" y="1066800"/>
            <a:ext cx="12192000" cy="4319033"/>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3764EE53-2C90-4103-AF0D-C7AE0EC65F20}"/>
              </a:ext>
            </a:extLst>
          </p:cNvPr>
          <p:cNvSpPr>
            <a:spLocks noGrp="1"/>
          </p:cNvSpPr>
          <p:nvPr>
            <p:ph idx="1"/>
          </p:nvPr>
        </p:nvSpPr>
        <p:spPr>
          <a:xfrm>
            <a:off x="248530" y="1429886"/>
            <a:ext cx="6447692" cy="3786304"/>
          </a:xfrm>
        </p:spPr>
        <p:txBody>
          <a:bodyPr>
            <a:normAutofit lnSpcReduction="10000"/>
          </a:bodyPr>
          <a:lstStyle/>
          <a:p>
            <a:pPr marL="0" indent="0">
              <a:buNone/>
            </a:pPr>
            <a:r>
              <a:rPr lang="en-US" sz="2400" b="1" i="1" dirty="0">
                <a:solidFill>
                  <a:srgbClr val="002060"/>
                </a:solidFill>
              </a:rPr>
              <a:t>Completed work:</a:t>
            </a:r>
          </a:p>
          <a:p>
            <a:r>
              <a:rPr lang="en-US" sz="2400" dirty="0">
                <a:solidFill>
                  <a:srgbClr val="002060"/>
                </a:solidFill>
              </a:rPr>
              <a:t>State requirements are being met </a:t>
            </a:r>
          </a:p>
          <a:p>
            <a:pPr marL="457200" lvl="1" indent="0">
              <a:buNone/>
            </a:pPr>
            <a:endParaRPr lang="en-US" sz="900" dirty="0">
              <a:solidFill>
                <a:srgbClr val="002060"/>
              </a:solidFill>
            </a:endParaRPr>
          </a:p>
          <a:p>
            <a:pPr marL="0" indent="0">
              <a:buNone/>
            </a:pPr>
            <a:r>
              <a:rPr lang="en-US" sz="2400" b="1" i="1" dirty="0">
                <a:solidFill>
                  <a:srgbClr val="002060"/>
                </a:solidFill>
              </a:rPr>
              <a:t>Current work: </a:t>
            </a:r>
          </a:p>
          <a:p>
            <a:r>
              <a:rPr lang="en-US" sz="2400" dirty="0">
                <a:solidFill>
                  <a:srgbClr val="002060"/>
                </a:solidFill>
              </a:rPr>
              <a:t>Incident Review Council </a:t>
            </a:r>
          </a:p>
          <a:p>
            <a:r>
              <a:rPr lang="en-US" sz="2400" dirty="0">
                <a:solidFill>
                  <a:srgbClr val="002060"/>
                </a:solidFill>
              </a:rPr>
              <a:t>Pilot evaluation </a:t>
            </a:r>
          </a:p>
          <a:p>
            <a:r>
              <a:rPr lang="en-US" sz="2400" dirty="0">
                <a:solidFill>
                  <a:srgbClr val="002060"/>
                </a:solidFill>
              </a:rPr>
              <a:t>Embedding new processes into workflows</a:t>
            </a:r>
          </a:p>
          <a:p>
            <a:r>
              <a:rPr lang="en-US" sz="2400" dirty="0">
                <a:solidFill>
                  <a:srgbClr val="002060"/>
                </a:solidFill>
              </a:rPr>
              <a:t>Ongoing education/training</a:t>
            </a:r>
            <a:r>
              <a:rPr lang="en-US" dirty="0">
                <a:solidFill>
                  <a:srgbClr val="002060"/>
                </a:solidFill>
              </a:rPr>
              <a:t>  </a:t>
            </a:r>
          </a:p>
          <a:p>
            <a:pPr marL="0" indent="0">
              <a:buNone/>
            </a:pPr>
            <a:endParaRPr lang="en-US" sz="1050" dirty="0">
              <a:solidFill>
                <a:srgbClr val="002060"/>
              </a:solidFill>
            </a:endParaRPr>
          </a:p>
          <a:p>
            <a:pPr marL="0" indent="0">
              <a:buNone/>
            </a:pPr>
            <a:endParaRPr lang="en-US" sz="1600" dirty="0">
              <a:solidFill>
                <a:srgbClr val="002060"/>
              </a:solidFill>
            </a:endParaRPr>
          </a:p>
          <a:p>
            <a:pPr marL="0" indent="0">
              <a:buNone/>
            </a:pPr>
            <a:endParaRPr lang="en-US" sz="1600" dirty="0">
              <a:solidFill>
                <a:srgbClr val="002060"/>
              </a:solidFill>
            </a:endParaRPr>
          </a:p>
          <a:p>
            <a:pPr marL="0" indent="0">
              <a:buNone/>
            </a:pPr>
            <a:endParaRPr lang="en-US" sz="1600" dirty="0">
              <a:solidFill>
                <a:srgbClr val="002060"/>
              </a:solidFill>
            </a:endParaRPr>
          </a:p>
          <a:p>
            <a:pPr marL="0" indent="0">
              <a:buNone/>
            </a:pPr>
            <a:endParaRPr lang="en-US" sz="1600" dirty="0">
              <a:solidFill>
                <a:srgbClr val="002060"/>
              </a:solidFill>
            </a:endParaRPr>
          </a:p>
          <a:p>
            <a:endParaRPr lang="en-US" dirty="0">
              <a:solidFill>
                <a:srgbClr val="002060"/>
              </a:solidFill>
            </a:endParaRPr>
          </a:p>
        </p:txBody>
      </p:sp>
      <p:sp>
        <p:nvSpPr>
          <p:cNvPr id="6" name="TextBox 5">
            <a:extLst>
              <a:ext uri="{FF2B5EF4-FFF2-40B4-BE49-F238E27FC236}">
                <a16:creationId xmlns:a16="http://schemas.microsoft.com/office/drawing/2014/main" id="{F0152702-F814-3026-AC63-D63FDD11B770}"/>
              </a:ext>
            </a:extLst>
          </p:cNvPr>
          <p:cNvSpPr txBox="1"/>
          <p:nvPr/>
        </p:nvSpPr>
        <p:spPr>
          <a:xfrm>
            <a:off x="3046828" y="5570499"/>
            <a:ext cx="6098344" cy="369332"/>
          </a:xfrm>
          <a:prstGeom prst="rect">
            <a:avLst/>
          </a:prstGeom>
          <a:noFill/>
        </p:spPr>
        <p:txBody>
          <a:bodyPr wrap="square">
            <a:spAutoFit/>
          </a:bodyPr>
          <a:lstStyle/>
          <a:p>
            <a:pPr marL="0" indent="0" algn="ctr">
              <a:buNone/>
            </a:pPr>
            <a:r>
              <a:rPr lang="en-US" sz="1800" dirty="0">
                <a:solidFill>
                  <a:srgbClr val="002060"/>
                </a:solidFill>
              </a:rPr>
              <a:t>WPV@Asante.org</a:t>
            </a:r>
          </a:p>
        </p:txBody>
      </p:sp>
    </p:spTree>
    <p:extLst>
      <p:ext uri="{BB962C8B-B14F-4D97-AF65-F5344CB8AC3E}">
        <p14:creationId xmlns:p14="http://schemas.microsoft.com/office/powerpoint/2010/main" val="1161146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94869-5417-71F9-6A1C-97F63C117A1E}"/>
              </a:ext>
            </a:extLst>
          </p:cNvPr>
          <p:cNvSpPr>
            <a:spLocks noGrp="1"/>
          </p:cNvSpPr>
          <p:nvPr>
            <p:ph type="title"/>
          </p:nvPr>
        </p:nvSpPr>
        <p:spPr>
          <a:xfrm>
            <a:off x="838200" y="365125"/>
            <a:ext cx="10515600" cy="1325563"/>
          </a:xfrm>
        </p:spPr>
        <p:txBody>
          <a:bodyPr anchor="ctr">
            <a:normAutofit/>
          </a:bodyPr>
          <a:lstStyle/>
          <a:p>
            <a:r>
              <a:rPr lang="en-US" b="1" dirty="0"/>
              <a:t>Questions?</a:t>
            </a:r>
          </a:p>
        </p:txBody>
      </p:sp>
      <p:pic>
        <p:nvPicPr>
          <p:cNvPr id="5" name="Picture 4">
            <a:extLst>
              <a:ext uri="{FF2B5EF4-FFF2-40B4-BE49-F238E27FC236}">
                <a16:creationId xmlns:a16="http://schemas.microsoft.com/office/drawing/2014/main" id="{D089BC64-1F27-6AA0-3D7F-987A47E394F6}"/>
              </a:ext>
            </a:extLst>
          </p:cNvPr>
          <p:cNvPicPr>
            <a:picLocks noChangeAspect="1"/>
          </p:cNvPicPr>
          <p:nvPr/>
        </p:nvPicPr>
        <p:blipFill>
          <a:blip r:embed="rId2"/>
          <a:stretch>
            <a:fillRect/>
          </a:stretch>
        </p:blipFill>
        <p:spPr>
          <a:xfrm>
            <a:off x="3507373" y="1690688"/>
            <a:ext cx="5177254" cy="3895884"/>
          </a:xfrm>
          <a:prstGeom prst="rect">
            <a:avLst/>
          </a:prstGeom>
          <a:noFill/>
          <a:effectLst>
            <a:outerShdw blurRad="50800" dist="38100" dir="18900000" algn="bl" rotWithShape="0">
              <a:prstClr val="black">
                <a:alpha val="40000"/>
              </a:prstClr>
            </a:outerShdw>
          </a:effectLst>
        </p:spPr>
      </p:pic>
    </p:spTree>
    <p:extLst>
      <p:ext uri="{BB962C8B-B14F-4D97-AF65-F5344CB8AC3E}">
        <p14:creationId xmlns:p14="http://schemas.microsoft.com/office/powerpoint/2010/main" val="537931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sante Theme">
  <a:themeElements>
    <a:clrScheme name="Asante Brand Theme">
      <a:dk1>
        <a:srgbClr val="292929"/>
      </a:dk1>
      <a:lt1>
        <a:srgbClr val="FFFFFF"/>
      </a:lt1>
      <a:dk2>
        <a:srgbClr val="696158"/>
      </a:dk2>
      <a:lt2>
        <a:srgbClr val="E7E6E6"/>
      </a:lt2>
      <a:accent1>
        <a:srgbClr val="236192"/>
      </a:accent1>
      <a:accent2>
        <a:srgbClr val="696158"/>
      </a:accent2>
      <a:accent3>
        <a:srgbClr val="A76B11"/>
      </a:accent3>
      <a:accent4>
        <a:srgbClr val="C5B783"/>
      </a:accent4>
      <a:accent5>
        <a:srgbClr val="6E6E6E"/>
      </a:accent5>
      <a:accent6>
        <a:srgbClr val="709E89"/>
      </a:accent6>
      <a:hlink>
        <a:srgbClr val="2088C1"/>
      </a:hlink>
      <a:folHlink>
        <a:srgbClr val="B99D6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800" dirty="0">
            <a:solidFill>
              <a:schemeClr val="accent1"/>
            </a:solidFill>
          </a:defRPr>
        </a:defPPr>
      </a:lstStyle>
    </a:txDef>
  </a:objectDefaults>
  <a:extraClrSchemeLst/>
  <a:extLst>
    <a:ext uri="{05A4C25C-085E-4340-85A3-A5531E510DB2}">
      <thm15:themeFamily xmlns:thm15="http://schemas.microsoft.com/office/thememl/2012/main" name="Asante Theme" id="{CF1FD916-F264-2545-92E5-1B64BD410796}" vid="{4BC890A6-6A7B-B548-B839-B9AB074293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803</TotalTime>
  <Words>676</Words>
  <Application>Microsoft Office PowerPoint</Application>
  <PresentationFormat>Widescreen</PresentationFormat>
  <Paragraphs>92</Paragraphs>
  <Slides>8</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Century Gothic</vt:lpstr>
      <vt:lpstr>Garamond</vt:lpstr>
      <vt:lpstr>Times New Roman</vt:lpstr>
      <vt:lpstr>Asante Theme</vt:lpstr>
      <vt:lpstr>Asante Workplace Violence Prevention Program</vt:lpstr>
      <vt:lpstr>Oregon Senate Bill 823</vt:lpstr>
      <vt:lpstr>Workplace Violence Prevention team</vt:lpstr>
      <vt:lpstr>Asante Workplace Violence Prevention Operational Committee</vt:lpstr>
      <vt:lpstr>Asante Workplace Violence Prevention Operational Committee</vt:lpstr>
      <vt:lpstr>Asante Workplace Violence Prevention Operational Committee</vt:lpstr>
      <vt:lpstr>Conclusion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Purdy, Darlene</dc:creator>
  <cp:lastModifiedBy>Holt, Shirleen</cp:lastModifiedBy>
  <cp:revision>69</cp:revision>
  <dcterms:created xsi:type="dcterms:W3CDTF">2021-02-18T22:59:17Z</dcterms:created>
  <dcterms:modified xsi:type="dcterms:W3CDTF">2023-02-22T01:34:21Z</dcterms:modified>
</cp:coreProperties>
</file>